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notesMasterIdLst>
    <p:notesMasterId r:id="rId17"/>
  </p:notesMasterIdLst>
  <p:sldIdLst>
    <p:sldId id="256" r:id="rId2"/>
    <p:sldId id="263" r:id="rId3"/>
    <p:sldId id="257" r:id="rId4"/>
    <p:sldId id="259" r:id="rId5"/>
    <p:sldId id="267" r:id="rId6"/>
    <p:sldId id="268" r:id="rId7"/>
    <p:sldId id="258" r:id="rId8"/>
    <p:sldId id="261" r:id="rId9"/>
    <p:sldId id="262" r:id="rId10"/>
    <p:sldId id="264" r:id="rId11"/>
    <p:sldId id="269" r:id="rId12"/>
    <p:sldId id="270" r:id="rId13"/>
    <p:sldId id="271" r:id="rId14"/>
    <p:sldId id="266" r:id="rId15"/>
    <p:sldId id="265" r:id="rId16"/>
  </p:sldIdLst>
  <p:sldSz cx="12192000" cy="6858000"/>
  <p:notesSz cx="6954838" cy="92408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92" autoAdjust="0"/>
    <p:restoredTop sz="94660"/>
  </p:normalViewPr>
  <p:slideViewPr>
    <p:cSldViewPr snapToGrid="0">
      <p:cViewPr varScale="1">
        <p:scale>
          <a:sx n="118" d="100"/>
          <a:sy n="118" d="100"/>
        </p:scale>
        <p:origin x="22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3763" cy="463647"/>
          </a:xfrm>
          <a:prstGeom prst="rect">
            <a:avLst/>
          </a:prstGeom>
        </p:spPr>
        <p:txBody>
          <a:bodyPr vert="horz" lIns="92546" tIns="46273" rIns="92546" bIns="46273" rtlCol="0"/>
          <a:lstStyle>
            <a:lvl1pPr algn="l">
              <a:defRPr sz="1200"/>
            </a:lvl1pPr>
          </a:lstStyle>
          <a:p>
            <a:endParaRPr lang="en-US"/>
          </a:p>
        </p:txBody>
      </p:sp>
      <p:sp>
        <p:nvSpPr>
          <p:cNvPr id="3" name="Date Placeholder 2"/>
          <p:cNvSpPr>
            <a:spLocks noGrp="1"/>
          </p:cNvSpPr>
          <p:nvPr>
            <p:ph type="dt" idx="1"/>
          </p:nvPr>
        </p:nvSpPr>
        <p:spPr>
          <a:xfrm>
            <a:off x="3939466" y="0"/>
            <a:ext cx="3013763" cy="463647"/>
          </a:xfrm>
          <a:prstGeom prst="rect">
            <a:avLst/>
          </a:prstGeom>
        </p:spPr>
        <p:txBody>
          <a:bodyPr vert="horz" lIns="92546" tIns="46273" rIns="92546" bIns="46273" rtlCol="0"/>
          <a:lstStyle>
            <a:lvl1pPr algn="r">
              <a:defRPr sz="1200"/>
            </a:lvl1pPr>
          </a:lstStyle>
          <a:p>
            <a:fld id="{6790BEBE-B7FA-43F5-9427-AE2C46B264D0}" type="datetimeFigureOut">
              <a:rPr lang="en-US" smtClean="0"/>
              <a:t>9/2/2025</a:t>
            </a:fld>
            <a:endParaRPr lang="en-US"/>
          </a:p>
        </p:txBody>
      </p:sp>
      <p:sp>
        <p:nvSpPr>
          <p:cNvPr id="4" name="Slide Image Placeholder 3"/>
          <p:cNvSpPr>
            <a:spLocks noGrp="1" noRot="1" noChangeAspect="1"/>
          </p:cNvSpPr>
          <p:nvPr>
            <p:ph type="sldImg" idx="2"/>
          </p:nvPr>
        </p:nvSpPr>
        <p:spPr>
          <a:xfrm>
            <a:off x="706438" y="1155700"/>
            <a:ext cx="5541962" cy="3117850"/>
          </a:xfrm>
          <a:prstGeom prst="rect">
            <a:avLst/>
          </a:prstGeom>
          <a:noFill/>
          <a:ln w="12700">
            <a:solidFill>
              <a:prstClr val="black"/>
            </a:solidFill>
          </a:ln>
        </p:spPr>
        <p:txBody>
          <a:bodyPr vert="horz" lIns="92546" tIns="46273" rIns="92546" bIns="46273" rtlCol="0" anchor="ctr"/>
          <a:lstStyle/>
          <a:p>
            <a:endParaRPr lang="en-US"/>
          </a:p>
        </p:txBody>
      </p:sp>
      <p:sp>
        <p:nvSpPr>
          <p:cNvPr id="5" name="Notes Placeholder 4"/>
          <p:cNvSpPr>
            <a:spLocks noGrp="1"/>
          </p:cNvSpPr>
          <p:nvPr>
            <p:ph type="body" sz="quarter" idx="3"/>
          </p:nvPr>
        </p:nvSpPr>
        <p:spPr>
          <a:xfrm>
            <a:off x="695484" y="4447153"/>
            <a:ext cx="5563870" cy="3638580"/>
          </a:xfrm>
          <a:prstGeom prst="rect">
            <a:avLst/>
          </a:prstGeom>
        </p:spPr>
        <p:txBody>
          <a:bodyPr vert="horz" lIns="92546" tIns="46273" rIns="92546" bIns="46273"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77193"/>
            <a:ext cx="3013763" cy="463646"/>
          </a:xfrm>
          <a:prstGeom prst="rect">
            <a:avLst/>
          </a:prstGeom>
        </p:spPr>
        <p:txBody>
          <a:bodyPr vert="horz" lIns="92546" tIns="46273" rIns="92546" bIns="46273" rtlCol="0" anchor="b"/>
          <a:lstStyle>
            <a:lvl1pPr algn="l">
              <a:defRPr sz="1200"/>
            </a:lvl1pPr>
          </a:lstStyle>
          <a:p>
            <a:endParaRPr lang="en-US"/>
          </a:p>
        </p:txBody>
      </p:sp>
      <p:sp>
        <p:nvSpPr>
          <p:cNvPr id="7" name="Slide Number Placeholder 6"/>
          <p:cNvSpPr>
            <a:spLocks noGrp="1"/>
          </p:cNvSpPr>
          <p:nvPr>
            <p:ph type="sldNum" sz="quarter" idx="5"/>
          </p:nvPr>
        </p:nvSpPr>
        <p:spPr>
          <a:xfrm>
            <a:off x="3939466" y="8777193"/>
            <a:ext cx="3013763" cy="463646"/>
          </a:xfrm>
          <a:prstGeom prst="rect">
            <a:avLst/>
          </a:prstGeom>
        </p:spPr>
        <p:txBody>
          <a:bodyPr vert="horz" lIns="92546" tIns="46273" rIns="92546" bIns="46273" rtlCol="0" anchor="b"/>
          <a:lstStyle>
            <a:lvl1pPr algn="r">
              <a:defRPr sz="1200"/>
            </a:lvl1pPr>
          </a:lstStyle>
          <a:p>
            <a:fld id="{AAF9B239-B50D-467C-AA42-0BF282139EDD}" type="slidenum">
              <a:rPr lang="en-US" smtClean="0"/>
              <a:t>‹#›</a:t>
            </a:fld>
            <a:endParaRPr lang="en-US"/>
          </a:p>
        </p:txBody>
      </p:sp>
    </p:spTree>
    <p:extLst>
      <p:ext uri="{BB962C8B-B14F-4D97-AF65-F5344CB8AC3E}">
        <p14:creationId xmlns:p14="http://schemas.microsoft.com/office/powerpoint/2010/main" val="9686978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F9B239-B50D-467C-AA42-0BF282139EDD}" type="slidenum">
              <a:rPr lang="en-US" smtClean="0"/>
              <a:t>1</a:t>
            </a:fld>
            <a:endParaRPr lang="en-US"/>
          </a:p>
        </p:txBody>
      </p:sp>
    </p:spTree>
    <p:extLst>
      <p:ext uri="{BB962C8B-B14F-4D97-AF65-F5344CB8AC3E}">
        <p14:creationId xmlns:p14="http://schemas.microsoft.com/office/powerpoint/2010/main" val="11544112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9/2/2025</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550874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9/2/2025</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8550574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9/2/2025</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011558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9/2/2025</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8416750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9/2/2025</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7088421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9/2/2025</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007453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9/2/2025</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464870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9/2/2025</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128281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9/2/2025</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72499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9/2/2025</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69118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9/2/2025</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684746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9/2/2025</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1339461673"/>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1" r:id="rId6"/>
    <p:sldLayoutId id="2147483727" r:id="rId7"/>
    <p:sldLayoutId id="2147483728" r:id="rId8"/>
    <p:sldLayoutId id="2147483729" r:id="rId9"/>
    <p:sldLayoutId id="2147483730" r:id="rId10"/>
    <p:sldLayoutId id="2147483732" r:id="rId11"/>
  </p:sldLayoutIdLst>
  <p:txStyles>
    <p:title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7818B4-26CF-EAFF-682C-F240974CBEED}"/>
              </a:ext>
            </a:extLst>
          </p:cNvPr>
          <p:cNvSpPr>
            <a:spLocks noGrp="1"/>
          </p:cNvSpPr>
          <p:nvPr>
            <p:ph type="ctrTitle"/>
          </p:nvPr>
        </p:nvSpPr>
        <p:spPr>
          <a:xfrm>
            <a:off x="5297762" y="640080"/>
            <a:ext cx="6251110" cy="3566160"/>
          </a:xfrm>
        </p:spPr>
        <p:txBody>
          <a:bodyPr anchor="b">
            <a:normAutofit fontScale="90000"/>
          </a:bodyPr>
          <a:lstStyle/>
          <a:p>
            <a:r>
              <a:rPr lang="en-US" sz="6600" dirty="0">
                <a:latin typeface="Elephant" panose="02020904090505020303" pitchFamily="18" charset="0"/>
              </a:rPr>
              <a:t>Business Accounts</a:t>
            </a:r>
            <a:br>
              <a:rPr lang="en-US" sz="6600" dirty="0">
                <a:latin typeface="Elephant" panose="02020904090505020303" pitchFamily="18" charset="0"/>
              </a:rPr>
            </a:br>
            <a:r>
              <a:rPr lang="en-US" sz="6600" dirty="0">
                <a:latin typeface="Elephant" panose="02020904090505020303" pitchFamily="18" charset="0"/>
              </a:rPr>
              <a:t> </a:t>
            </a:r>
            <a:r>
              <a:rPr lang="en-US" sz="3200" dirty="0">
                <a:latin typeface="Elephant" panose="02020904090505020303" pitchFamily="18" charset="0"/>
              </a:rPr>
              <a:t>Financial and Fraud </a:t>
            </a:r>
            <a:r>
              <a:rPr lang="en-US" sz="1600" dirty="0">
                <a:latin typeface="Elephant" panose="02020904090505020303" pitchFamily="18" charset="0"/>
              </a:rPr>
              <a:t>  </a:t>
            </a:r>
            <a:r>
              <a:rPr lang="en-US" sz="3200" dirty="0">
                <a:latin typeface="Elephant" panose="02020904090505020303" pitchFamily="18" charset="0"/>
              </a:rPr>
              <a:t>Protection Options and Tips</a:t>
            </a:r>
          </a:p>
        </p:txBody>
      </p:sp>
      <p:sp>
        <p:nvSpPr>
          <p:cNvPr id="3" name="Subtitle 2">
            <a:extLst>
              <a:ext uri="{FF2B5EF4-FFF2-40B4-BE49-F238E27FC236}">
                <a16:creationId xmlns:a16="http://schemas.microsoft.com/office/drawing/2014/main" id="{9C68C918-8582-EDBB-71A6-FFE59BCA01F8}"/>
              </a:ext>
            </a:extLst>
          </p:cNvPr>
          <p:cNvSpPr>
            <a:spLocks noGrp="1"/>
          </p:cNvSpPr>
          <p:nvPr>
            <p:ph type="subTitle" idx="1"/>
          </p:nvPr>
        </p:nvSpPr>
        <p:spPr>
          <a:xfrm>
            <a:off x="5297760" y="4636008"/>
            <a:ext cx="6251111" cy="1572768"/>
          </a:xfrm>
        </p:spPr>
        <p:txBody>
          <a:bodyPr>
            <a:normAutofit/>
          </a:bodyPr>
          <a:lstStyle/>
          <a:p>
            <a:r>
              <a:rPr lang="en-US" sz="1800" dirty="0">
                <a:latin typeface="Aptos" panose="020B0004020202020204" pitchFamily="34" charset="0"/>
                <a:ea typeface="Aptos" panose="020B0004020202020204" pitchFamily="34" charset="0"/>
                <a:cs typeface="Times New Roman" panose="02020603050405020304" pitchFamily="18" charset="0"/>
              </a:rPr>
              <a:t>M</a:t>
            </a:r>
            <a:r>
              <a:rPr lang="en-US" sz="1800" dirty="0">
                <a:effectLst/>
                <a:latin typeface="Aptos" panose="020B0004020202020204" pitchFamily="34" charset="0"/>
                <a:ea typeface="Aptos" panose="020B0004020202020204" pitchFamily="34" charset="0"/>
                <a:cs typeface="Times New Roman" panose="02020603050405020304" pitchFamily="18" charset="0"/>
              </a:rPr>
              <a:t>aximizing operational efficiency and financial health</a:t>
            </a:r>
            <a:endParaRPr lang="en-US" dirty="0"/>
          </a:p>
        </p:txBody>
      </p:sp>
      <p:sp>
        <p:nvSpPr>
          <p:cNvPr id="11" name="Rectangle 6">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47B547"/>
          </a:solidFill>
          <a:ln w="38100" cap="rnd">
            <a:solidFill>
              <a:srgbClr val="47B547"/>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op view of wood desk with the plant, white keyboard, coffee in a white mug, notebook, and pen">
            <a:extLst>
              <a:ext uri="{FF2B5EF4-FFF2-40B4-BE49-F238E27FC236}">
                <a16:creationId xmlns:a16="http://schemas.microsoft.com/office/drawing/2014/main" id="{43F661CB-88B0-543E-583A-E9AE528994BB}"/>
              </a:ext>
            </a:extLst>
          </p:cNvPr>
          <p:cNvPicPr>
            <a:picLocks noChangeAspect="1"/>
          </p:cNvPicPr>
          <p:nvPr/>
        </p:nvPicPr>
        <p:blipFill>
          <a:blip r:embed="rId3"/>
          <a:srcRect l="26863" r="27127"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pic>
        <p:nvPicPr>
          <p:cNvPr id="4" name="Picture 3">
            <a:extLst>
              <a:ext uri="{FF2B5EF4-FFF2-40B4-BE49-F238E27FC236}">
                <a16:creationId xmlns:a16="http://schemas.microsoft.com/office/drawing/2014/main" id="{BC2B2E7B-B3D6-1AB3-B569-0A72982CBCB5}"/>
              </a:ext>
            </a:extLst>
          </p:cNvPr>
          <p:cNvPicPr>
            <a:picLocks noChangeAspect="1"/>
          </p:cNvPicPr>
          <p:nvPr/>
        </p:nvPicPr>
        <p:blipFill>
          <a:blip r:embed="rId4"/>
          <a:stretch>
            <a:fillRect/>
          </a:stretch>
        </p:blipFill>
        <p:spPr>
          <a:xfrm>
            <a:off x="143253" y="5601292"/>
            <a:ext cx="2771775" cy="1028700"/>
          </a:xfrm>
          <a:prstGeom prst="rect">
            <a:avLst/>
          </a:prstGeom>
        </p:spPr>
      </p:pic>
    </p:spTree>
    <p:extLst>
      <p:ext uri="{BB962C8B-B14F-4D97-AF65-F5344CB8AC3E}">
        <p14:creationId xmlns:p14="http://schemas.microsoft.com/office/powerpoint/2010/main" val="23555988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776AA-BEFD-1EB1-09CB-903A77B05B60}"/>
              </a:ext>
            </a:extLst>
          </p:cNvPr>
          <p:cNvSpPr>
            <a:spLocks noGrp="1"/>
          </p:cNvSpPr>
          <p:nvPr>
            <p:ph type="title"/>
          </p:nvPr>
        </p:nvSpPr>
        <p:spPr/>
        <p:txBody>
          <a:bodyPr/>
          <a:lstStyle/>
          <a:p>
            <a:pPr algn="ctr"/>
            <a:r>
              <a:rPr lang="en-US" dirty="0">
                <a:latin typeface="Elephant" panose="02020904090505020303" pitchFamily="18" charset="0"/>
              </a:rPr>
              <a:t>Preventing Fraud  </a:t>
            </a:r>
            <a:endParaRPr lang="en-US" dirty="0"/>
          </a:p>
        </p:txBody>
      </p:sp>
      <p:sp>
        <p:nvSpPr>
          <p:cNvPr id="3" name="Content Placeholder 2">
            <a:extLst>
              <a:ext uri="{FF2B5EF4-FFF2-40B4-BE49-F238E27FC236}">
                <a16:creationId xmlns:a16="http://schemas.microsoft.com/office/drawing/2014/main" id="{9688B67F-27E5-A75D-4871-B0F7B661D019}"/>
              </a:ext>
            </a:extLst>
          </p:cNvPr>
          <p:cNvSpPr>
            <a:spLocks noGrp="1"/>
          </p:cNvSpPr>
          <p:nvPr>
            <p:ph idx="1"/>
          </p:nvPr>
        </p:nvSpPr>
        <p:spPr/>
        <p:txBody>
          <a:bodyPr>
            <a:normAutofit lnSpcReduction="10000"/>
          </a:bodyPr>
          <a:lstStyle/>
          <a:p>
            <a:pPr marL="0" marR="0">
              <a:lnSpc>
                <a:spcPct val="107000"/>
              </a:lnSpc>
              <a:spcBef>
                <a:spcPts val="0"/>
              </a:spcBef>
              <a:spcAft>
                <a:spcPts val="800"/>
              </a:spcAft>
            </a:pPr>
            <a:r>
              <a:rPr lang="en-US" sz="2400" kern="100" dirty="0">
                <a:effectLst/>
                <a:latin typeface="Aptos" panose="020B0004020202020204" pitchFamily="34" charset="0"/>
                <a:ea typeface="Aptos" panose="020B0004020202020204" pitchFamily="34" charset="0"/>
                <a:cs typeface="Times New Roman" panose="02020603050405020304" pitchFamily="18" charset="0"/>
              </a:rPr>
              <a:t>Fraud will affect 3 in 4 businesses</a:t>
            </a:r>
          </a:p>
          <a:p>
            <a:pPr marL="0" marR="0">
              <a:lnSpc>
                <a:spcPct val="107000"/>
              </a:lnSpc>
              <a:spcBef>
                <a:spcPts val="0"/>
              </a:spcBef>
              <a:spcAft>
                <a:spcPts val="800"/>
              </a:spcAft>
            </a:pPr>
            <a:r>
              <a:rPr lang="en-US" sz="2400" kern="100" dirty="0">
                <a:effectLst/>
                <a:latin typeface="Aptos" panose="020B0004020202020204" pitchFamily="34" charset="0"/>
                <a:ea typeface="Aptos" panose="020B0004020202020204" pitchFamily="34" charset="0"/>
                <a:cs typeface="Times New Roman" panose="02020603050405020304" pitchFamily="18" charset="0"/>
              </a:rPr>
              <a:t>Create a fraud policy and code of conduct</a:t>
            </a:r>
          </a:p>
          <a:p>
            <a:pPr marL="0" marR="0">
              <a:lnSpc>
                <a:spcPct val="107000"/>
              </a:lnSpc>
              <a:spcBef>
                <a:spcPts val="0"/>
              </a:spcBef>
              <a:spcAft>
                <a:spcPts val="800"/>
              </a:spcAft>
            </a:pPr>
            <a:r>
              <a:rPr lang="en-US" sz="2400" kern="100" dirty="0">
                <a:effectLst/>
                <a:latin typeface="Aptos" panose="020B0004020202020204" pitchFamily="34" charset="0"/>
                <a:ea typeface="Aptos" panose="020B0004020202020204" pitchFamily="34" charset="0"/>
                <a:cs typeface="Times New Roman" panose="02020603050405020304" pitchFamily="18" charset="0"/>
              </a:rPr>
              <a:t>Establish preventive controls by:</a:t>
            </a:r>
          </a:p>
          <a:p>
            <a:pPr marL="457200" lvl="1">
              <a:lnSpc>
                <a:spcPct val="107000"/>
              </a:lnSpc>
              <a:spcBef>
                <a:spcPts val="0"/>
              </a:spcBef>
              <a:spcAft>
                <a:spcPts val="800"/>
              </a:spcAft>
            </a:pPr>
            <a:r>
              <a:rPr lang="en-US" i="1" kern="100" dirty="0">
                <a:effectLst/>
                <a:latin typeface="Aptos" panose="020B0004020202020204" pitchFamily="34" charset="0"/>
                <a:ea typeface="Aptos" panose="020B0004020202020204" pitchFamily="34" charset="0"/>
                <a:cs typeface="Times New Roman" panose="02020603050405020304" pitchFamily="18" charset="0"/>
              </a:rPr>
              <a:t>Using BANK TECHNOLOGY</a:t>
            </a:r>
          </a:p>
          <a:p>
            <a:pPr marL="457200" lvl="1">
              <a:lnSpc>
                <a:spcPct val="107000"/>
              </a:lnSpc>
              <a:spcBef>
                <a:spcPts val="0"/>
              </a:spcBef>
              <a:spcAft>
                <a:spcPts val="800"/>
              </a:spcAft>
            </a:pPr>
            <a:r>
              <a:rPr lang="en-US" kern="100" dirty="0">
                <a:effectLst/>
                <a:latin typeface="Aptos" panose="020B0004020202020204" pitchFamily="34" charset="0"/>
                <a:ea typeface="Aptos" panose="020B0004020202020204" pitchFamily="34" charset="0"/>
                <a:cs typeface="Times New Roman" panose="02020603050405020304" pitchFamily="18" charset="0"/>
              </a:rPr>
              <a:t>Conducting</a:t>
            </a:r>
            <a:r>
              <a:rPr lang="en-US" dirty="0">
                <a:effectLst/>
                <a:latin typeface="Aptos" panose="020B0004020202020204" pitchFamily="34" charset="0"/>
                <a:ea typeface="Aptos" panose="020B0004020202020204" pitchFamily="34" charset="0"/>
                <a:cs typeface="Times New Roman" panose="02020603050405020304" pitchFamily="18" charset="0"/>
              </a:rPr>
              <a:t> regular, detailed inspections of financial data</a:t>
            </a:r>
          </a:p>
          <a:p>
            <a:pPr marL="457200" lvl="1">
              <a:lnSpc>
                <a:spcPct val="107000"/>
              </a:lnSpc>
              <a:spcBef>
                <a:spcPts val="0"/>
              </a:spcBef>
              <a:spcAft>
                <a:spcPts val="800"/>
              </a:spcAft>
            </a:pPr>
            <a:r>
              <a:rPr lang="en-US" dirty="0">
                <a:latin typeface="Aptos" panose="020B0004020202020204" pitchFamily="34" charset="0"/>
                <a:ea typeface="Aptos" panose="020B0004020202020204" pitchFamily="34" charset="0"/>
                <a:cs typeface="Times New Roman" panose="02020603050405020304" pitchFamily="18" charset="0"/>
              </a:rPr>
              <a:t>Dividing duties</a:t>
            </a:r>
          </a:p>
          <a:p>
            <a:pPr marL="457200" lvl="1">
              <a:lnSpc>
                <a:spcPct val="107000"/>
              </a:lnSpc>
              <a:spcBef>
                <a:spcPts val="0"/>
              </a:spcBef>
              <a:spcAft>
                <a:spcPts val="800"/>
              </a:spcAft>
            </a:pPr>
            <a:r>
              <a:rPr lang="en-US" dirty="0">
                <a:latin typeface="Aptos" panose="020B0004020202020204" pitchFamily="34" charset="0"/>
                <a:ea typeface="Aptos" panose="020B0004020202020204" pitchFamily="34" charset="0"/>
                <a:cs typeface="Times New Roman" panose="02020603050405020304" pitchFamily="18" charset="0"/>
              </a:rPr>
              <a:t>Good Management</a:t>
            </a:r>
          </a:p>
          <a:p>
            <a:pPr marL="457200" lvl="1">
              <a:lnSpc>
                <a:spcPct val="107000"/>
              </a:lnSpc>
              <a:spcBef>
                <a:spcPts val="0"/>
              </a:spcBef>
              <a:spcAft>
                <a:spcPts val="800"/>
              </a:spcAft>
            </a:pPr>
            <a:r>
              <a:rPr lang="en-US" dirty="0">
                <a:latin typeface="Aptos" panose="020B0004020202020204" pitchFamily="34" charset="0"/>
                <a:ea typeface="Aptos" panose="020B0004020202020204" pitchFamily="34" charset="0"/>
                <a:cs typeface="Times New Roman" panose="02020603050405020304" pitchFamily="18" charset="0"/>
              </a:rPr>
              <a:t>Change Routines</a:t>
            </a:r>
          </a:p>
          <a:p>
            <a:pPr marL="457200" lvl="1">
              <a:lnSpc>
                <a:spcPct val="107000"/>
              </a:lnSpc>
              <a:spcBef>
                <a:spcPts val="0"/>
              </a:spcBef>
              <a:spcAft>
                <a:spcPts val="800"/>
              </a:spcAft>
            </a:pPr>
            <a:r>
              <a:rPr lang="en-US" dirty="0">
                <a:latin typeface="Aptos" panose="020B0004020202020204" pitchFamily="34" charset="0"/>
                <a:ea typeface="Aptos" panose="020B0004020202020204" pitchFamily="34" charset="0"/>
                <a:cs typeface="Times New Roman" panose="02020603050405020304" pitchFamily="18" charset="0"/>
              </a:rPr>
              <a:t>Establish Dual Control Processes</a:t>
            </a:r>
          </a:p>
          <a:p>
            <a:endParaRPr lang="en-US" dirty="0"/>
          </a:p>
        </p:txBody>
      </p:sp>
      <p:pic>
        <p:nvPicPr>
          <p:cNvPr id="4" name="Picture 3">
            <a:extLst>
              <a:ext uri="{FF2B5EF4-FFF2-40B4-BE49-F238E27FC236}">
                <a16:creationId xmlns:a16="http://schemas.microsoft.com/office/drawing/2014/main" id="{F56D7773-CC3E-5F2D-6A3C-FD2BE1EC4365}"/>
              </a:ext>
            </a:extLst>
          </p:cNvPr>
          <p:cNvPicPr>
            <a:picLocks noChangeAspect="1"/>
          </p:cNvPicPr>
          <p:nvPr/>
        </p:nvPicPr>
        <p:blipFill>
          <a:blip r:embed="rId2"/>
          <a:stretch>
            <a:fillRect/>
          </a:stretch>
        </p:blipFill>
        <p:spPr>
          <a:xfrm>
            <a:off x="9279835" y="5588011"/>
            <a:ext cx="2073965" cy="593333"/>
          </a:xfrm>
          <a:prstGeom prst="rect">
            <a:avLst/>
          </a:prstGeom>
        </p:spPr>
      </p:pic>
    </p:spTree>
    <p:extLst>
      <p:ext uri="{BB962C8B-B14F-4D97-AF65-F5344CB8AC3E}">
        <p14:creationId xmlns:p14="http://schemas.microsoft.com/office/powerpoint/2010/main" val="2578799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19397-9C41-36AF-B167-4FC64BCEB56F}"/>
              </a:ext>
            </a:extLst>
          </p:cNvPr>
          <p:cNvSpPr>
            <a:spLocks noGrp="1"/>
          </p:cNvSpPr>
          <p:nvPr>
            <p:ph type="title"/>
          </p:nvPr>
        </p:nvSpPr>
        <p:spPr/>
        <p:txBody>
          <a:bodyPr>
            <a:normAutofit fontScale="90000"/>
          </a:bodyPr>
          <a:lstStyle/>
          <a:p>
            <a:r>
              <a:rPr lang="en-US" sz="4400" kern="100" dirty="0">
                <a:effectLst/>
                <a:latin typeface="Elephant" panose="02020904090505020303" pitchFamily="18" charset="0"/>
                <a:ea typeface="Aptos" panose="020B0004020202020204" pitchFamily="34" charset="0"/>
                <a:cs typeface="Times New Roman" panose="02020603050405020304" pitchFamily="18" charset="0"/>
              </a:rPr>
              <a:t>Tips to Avoid Being a Financial Victim</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DE46215F-493B-DE03-0384-1CE347B61B67}"/>
              </a:ext>
            </a:extLst>
          </p:cNvPr>
          <p:cNvSpPr>
            <a:spLocks noGrp="1"/>
          </p:cNvSpPr>
          <p:nvPr>
            <p:ph idx="1"/>
          </p:nvPr>
        </p:nvSpPr>
        <p:spPr>
          <a:xfrm>
            <a:off x="838200" y="1865376"/>
            <a:ext cx="10515600" cy="4480560"/>
          </a:xfrm>
        </p:spPr>
        <p:txBody>
          <a:bodyPr>
            <a:normAutofit fontScale="70000" lnSpcReduction="20000"/>
          </a:bodyPr>
          <a:lstStyle/>
          <a:p>
            <a:pPr marL="0" marR="0">
              <a:lnSpc>
                <a:spcPct val="107000"/>
              </a:lnSpc>
              <a:spcBef>
                <a:spcPts val="0"/>
              </a:spcBef>
              <a:spcAft>
                <a:spcPts val="800"/>
              </a:spcAft>
            </a:pPr>
            <a:r>
              <a:rPr lang="en-US" sz="2900" kern="100" dirty="0">
                <a:effectLst/>
                <a:latin typeface="Aptos" panose="020B0004020202020204" pitchFamily="34" charset="0"/>
                <a:ea typeface="Aptos" panose="020B0004020202020204" pitchFamily="34" charset="0"/>
                <a:cs typeface="Times New Roman" panose="02020603050405020304" pitchFamily="18" charset="0"/>
              </a:rPr>
              <a:t>        Do not respond to emails or phone calls requesting personal       </a:t>
            </a:r>
          </a:p>
          <a:p>
            <a:pPr marL="0" marR="0" indent="0">
              <a:lnSpc>
                <a:spcPct val="107000"/>
              </a:lnSpc>
              <a:spcBef>
                <a:spcPts val="0"/>
              </a:spcBef>
              <a:spcAft>
                <a:spcPts val="800"/>
              </a:spcAft>
              <a:buNone/>
            </a:pPr>
            <a:r>
              <a:rPr lang="en-US" sz="2900" kern="100" dirty="0">
                <a:effectLst/>
                <a:latin typeface="Aptos" panose="020B0004020202020204" pitchFamily="34" charset="0"/>
                <a:ea typeface="Aptos" panose="020B0004020202020204" pitchFamily="34" charset="0"/>
                <a:cs typeface="Times New Roman" panose="02020603050405020304" pitchFamily="18" charset="0"/>
              </a:rPr>
              <a:t>           information; NEVER click an unsolicited link.</a:t>
            </a:r>
          </a:p>
          <a:p>
            <a:pPr marL="0" marR="0">
              <a:lnSpc>
                <a:spcPct val="107000"/>
              </a:lnSpc>
              <a:spcBef>
                <a:spcPts val="0"/>
              </a:spcBef>
              <a:spcAft>
                <a:spcPts val="800"/>
              </a:spcAft>
            </a:pPr>
            <a:r>
              <a:rPr lang="en-US" sz="2900" kern="100" dirty="0">
                <a:effectLst/>
                <a:latin typeface="Aptos" panose="020B0004020202020204" pitchFamily="34" charset="0"/>
                <a:ea typeface="Aptos" panose="020B0004020202020204" pitchFamily="34" charset="0"/>
                <a:cs typeface="Times New Roman" panose="02020603050405020304" pitchFamily="18" charset="0"/>
              </a:rPr>
              <a:t>       Never wire funds to a client in response to an email request unless you      </a:t>
            </a:r>
          </a:p>
          <a:p>
            <a:pPr marL="0" marR="0" indent="0">
              <a:lnSpc>
                <a:spcPct val="107000"/>
              </a:lnSpc>
              <a:spcBef>
                <a:spcPts val="0"/>
              </a:spcBef>
              <a:spcAft>
                <a:spcPts val="800"/>
              </a:spcAft>
              <a:buNone/>
            </a:pPr>
            <a:r>
              <a:rPr lang="en-US" sz="2900" kern="100" dirty="0">
                <a:latin typeface="Aptos" panose="020B0004020202020204" pitchFamily="34" charset="0"/>
                <a:ea typeface="Aptos" panose="020B0004020202020204" pitchFamily="34" charset="0"/>
                <a:cs typeface="Times New Roman" panose="02020603050405020304" pitchFamily="18" charset="0"/>
              </a:rPr>
              <a:t>          </a:t>
            </a:r>
            <a:r>
              <a:rPr lang="en-US" sz="2900" kern="100" dirty="0">
                <a:effectLst/>
                <a:latin typeface="Aptos" panose="020B0004020202020204" pitchFamily="34" charset="0"/>
                <a:ea typeface="Aptos" panose="020B0004020202020204" pitchFamily="34" charset="0"/>
                <a:cs typeface="Times New Roman" panose="02020603050405020304" pitchFamily="18" charset="0"/>
              </a:rPr>
              <a:t>call your contact at the company to verify.</a:t>
            </a:r>
          </a:p>
          <a:p>
            <a:pPr marL="0" marR="0">
              <a:lnSpc>
                <a:spcPct val="107000"/>
              </a:lnSpc>
              <a:spcBef>
                <a:spcPts val="0"/>
              </a:spcBef>
              <a:spcAft>
                <a:spcPts val="800"/>
              </a:spcAft>
            </a:pPr>
            <a:r>
              <a:rPr lang="en-US" sz="2900" kern="100" dirty="0">
                <a:effectLst/>
                <a:latin typeface="Aptos" panose="020B0004020202020204" pitchFamily="34" charset="0"/>
                <a:ea typeface="Aptos" panose="020B0004020202020204" pitchFamily="34" charset="0"/>
                <a:cs typeface="Times New Roman" panose="02020603050405020304" pitchFamily="18" charset="0"/>
              </a:rPr>
              <a:t>       Only purchase from reputable online stores. </a:t>
            </a:r>
          </a:p>
          <a:p>
            <a:pPr marL="0" marR="0">
              <a:lnSpc>
                <a:spcPct val="107000"/>
              </a:lnSpc>
              <a:spcBef>
                <a:spcPts val="0"/>
              </a:spcBef>
              <a:spcAft>
                <a:spcPts val="800"/>
              </a:spcAft>
            </a:pPr>
            <a:r>
              <a:rPr lang="en-US" sz="2900" kern="100" dirty="0">
                <a:effectLst/>
                <a:latin typeface="Aptos" panose="020B0004020202020204" pitchFamily="34" charset="0"/>
                <a:ea typeface="Aptos" panose="020B0004020202020204" pitchFamily="34" charset="0"/>
                <a:cs typeface="Times New Roman" panose="02020603050405020304" pitchFamily="18" charset="0"/>
              </a:rPr>
              <a:t>       Keep computer software up to date.</a:t>
            </a:r>
          </a:p>
          <a:p>
            <a:pPr marL="631825" marR="0" indent="-631825">
              <a:lnSpc>
                <a:spcPct val="107000"/>
              </a:lnSpc>
              <a:spcBef>
                <a:spcPts val="0"/>
              </a:spcBef>
              <a:spcAft>
                <a:spcPts val="800"/>
              </a:spcAft>
            </a:pPr>
            <a:r>
              <a:rPr lang="en-US" sz="2900" kern="100" dirty="0">
                <a:latin typeface="Aptos" panose="020B0004020202020204" pitchFamily="34" charset="0"/>
                <a:ea typeface="Aptos" panose="020B0004020202020204" pitchFamily="34" charset="0"/>
                <a:cs typeface="Times New Roman" panose="02020603050405020304" pitchFamily="18" charset="0"/>
              </a:rPr>
              <a:t>Depending on the complexity, size and volume, consider separating cash inflow and outflow in separate accounts to allow for placement of appropriate fraud practices and products. ( i.e. maintain Zero Balance Accounts (ZBAs) that are swept into the entity’s concentration account.</a:t>
            </a:r>
          </a:p>
          <a:p>
            <a:pPr marL="631825" marR="0" indent="-631825">
              <a:lnSpc>
                <a:spcPct val="107000"/>
              </a:lnSpc>
              <a:spcBef>
                <a:spcPts val="0"/>
              </a:spcBef>
              <a:spcAft>
                <a:spcPts val="800"/>
              </a:spcAft>
            </a:pPr>
            <a:r>
              <a:rPr lang="en-US" sz="2900" dirty="0">
                <a:effectLst/>
                <a:latin typeface="Aptos" panose="020B0004020202020204" pitchFamily="34" charset="0"/>
                <a:ea typeface="Times New Roman" panose="02020603050405020304" pitchFamily="18" charset="0"/>
                <a:cs typeface="Aptos" panose="020B0004020202020204" pitchFamily="34" charset="0"/>
              </a:rPr>
              <a:t>If you receive an e-mail from an employee or vendor requesting to update payment account information, contact them via telephone or other means to verify they truly sent the e-mail</a:t>
            </a:r>
            <a:endParaRPr lang="en-US" sz="29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4" name="Picture 3">
            <a:extLst>
              <a:ext uri="{FF2B5EF4-FFF2-40B4-BE49-F238E27FC236}">
                <a16:creationId xmlns:a16="http://schemas.microsoft.com/office/drawing/2014/main" id="{F7E9FD85-C58F-5DB1-FEFA-9B3521DB6030}"/>
              </a:ext>
            </a:extLst>
          </p:cNvPr>
          <p:cNvPicPr>
            <a:picLocks noChangeAspect="1"/>
          </p:cNvPicPr>
          <p:nvPr/>
        </p:nvPicPr>
        <p:blipFill>
          <a:blip r:embed="rId2"/>
          <a:stretch>
            <a:fillRect/>
          </a:stretch>
        </p:blipFill>
        <p:spPr>
          <a:xfrm>
            <a:off x="9279835" y="5793897"/>
            <a:ext cx="2073965" cy="552039"/>
          </a:xfrm>
          <a:prstGeom prst="rect">
            <a:avLst/>
          </a:prstGeom>
        </p:spPr>
      </p:pic>
    </p:spTree>
    <p:extLst>
      <p:ext uri="{BB962C8B-B14F-4D97-AF65-F5344CB8AC3E}">
        <p14:creationId xmlns:p14="http://schemas.microsoft.com/office/powerpoint/2010/main" val="24521842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79CF4-155F-94FC-EEFF-E6102C5A8A1D}"/>
              </a:ext>
            </a:extLst>
          </p:cNvPr>
          <p:cNvSpPr>
            <a:spLocks noGrp="1"/>
          </p:cNvSpPr>
          <p:nvPr>
            <p:ph type="title"/>
          </p:nvPr>
        </p:nvSpPr>
        <p:spPr/>
        <p:txBody>
          <a:bodyPr>
            <a:normAutofit fontScale="90000"/>
          </a:bodyPr>
          <a:lstStyle/>
          <a:p>
            <a:r>
              <a:rPr lang="en-US" dirty="0">
                <a:latin typeface="Elephant" panose="02020904090505020303" pitchFamily="18" charset="0"/>
              </a:rPr>
              <a:t>Fraud Threats To Your Organization</a:t>
            </a:r>
          </a:p>
        </p:txBody>
      </p:sp>
      <p:sp>
        <p:nvSpPr>
          <p:cNvPr id="3" name="Content Placeholder 2">
            <a:extLst>
              <a:ext uri="{FF2B5EF4-FFF2-40B4-BE49-F238E27FC236}">
                <a16:creationId xmlns:a16="http://schemas.microsoft.com/office/drawing/2014/main" id="{75D7774D-10DE-2FA4-1DF8-9DD8B551535B}"/>
              </a:ext>
            </a:extLst>
          </p:cNvPr>
          <p:cNvSpPr>
            <a:spLocks noGrp="1"/>
          </p:cNvSpPr>
          <p:nvPr>
            <p:ph idx="1"/>
          </p:nvPr>
        </p:nvSpPr>
        <p:spPr>
          <a:xfrm>
            <a:off x="838200" y="1832280"/>
            <a:ext cx="10515600" cy="4251960"/>
          </a:xfrm>
        </p:spPr>
        <p:txBody>
          <a:bodyPr>
            <a:normAutofit fontScale="62500" lnSpcReduction="20000"/>
          </a:bodyPr>
          <a:lstStyle/>
          <a:p>
            <a:pPr lvl="0"/>
            <a:r>
              <a:rPr lang="en-US" b="1" dirty="0">
                <a:latin typeface="Aptos" panose="020B0004020202020204" pitchFamily="34" charset="0"/>
              </a:rPr>
              <a:t>Business Email Compromise</a:t>
            </a:r>
            <a:r>
              <a:rPr lang="en-US" dirty="0">
                <a:latin typeface="Aptos" panose="020B0004020202020204" pitchFamily="34" charset="0"/>
              </a:rPr>
              <a:t>- fake emails can be used to spread malware, fake emails that receive business to pay fraudulent invoice causing financial and reputational damage. </a:t>
            </a:r>
          </a:p>
          <a:p>
            <a:pPr marL="0" indent="0">
              <a:buNone/>
            </a:pPr>
            <a:endParaRPr lang="en-US" dirty="0">
              <a:latin typeface="Aptos" panose="020B0004020202020204" pitchFamily="34" charset="0"/>
            </a:endParaRPr>
          </a:p>
          <a:p>
            <a:pPr lvl="0"/>
            <a:r>
              <a:rPr lang="en-US" b="1" u="sng" dirty="0">
                <a:latin typeface="Aptos" panose="020B0004020202020204" pitchFamily="34" charset="0"/>
              </a:rPr>
              <a:t>Phone Scams</a:t>
            </a:r>
            <a:r>
              <a:rPr lang="en-US" dirty="0">
                <a:latin typeface="Aptos" panose="020B0004020202020204" pitchFamily="34" charset="0"/>
              </a:rPr>
              <a:t>- are common, and they often prey on people’s generosity or fear.  </a:t>
            </a:r>
          </a:p>
          <a:p>
            <a:pPr lvl="0"/>
            <a:r>
              <a:rPr lang="en-US" b="1" u="sng" dirty="0">
                <a:latin typeface="Aptos" panose="020B0004020202020204" pitchFamily="34" charset="0"/>
              </a:rPr>
              <a:t> AI Phone Scams</a:t>
            </a:r>
            <a:r>
              <a:rPr lang="en-US" dirty="0">
                <a:latin typeface="Aptos" panose="020B0004020202020204" pitchFamily="34" charset="0"/>
              </a:rPr>
              <a:t>-  scams that include deepfake voice calls, AI-powered phishing attacks.  Voice cloning where scammers are using AI to clone voices to assist in fraudulent activities. </a:t>
            </a:r>
          </a:p>
          <a:p>
            <a:pPr marL="0" indent="0">
              <a:buNone/>
            </a:pPr>
            <a:endParaRPr lang="en-US" dirty="0">
              <a:latin typeface="Aptos" panose="020B0004020202020204" pitchFamily="34" charset="0"/>
            </a:endParaRPr>
          </a:p>
          <a:p>
            <a:pPr lvl="0"/>
            <a:r>
              <a:rPr lang="en-US" dirty="0">
                <a:latin typeface="Aptos" panose="020B0004020202020204" pitchFamily="34" charset="0"/>
              </a:rPr>
              <a:t> </a:t>
            </a:r>
            <a:r>
              <a:rPr lang="en-US" b="1" u="sng" dirty="0">
                <a:latin typeface="Aptos" panose="020B0004020202020204" pitchFamily="34" charset="0"/>
              </a:rPr>
              <a:t>Ransomware -  </a:t>
            </a:r>
            <a:r>
              <a:rPr lang="en-US" dirty="0">
                <a:latin typeface="Aptos" panose="020B0004020202020204" pitchFamily="34" charset="0"/>
              </a:rPr>
              <a:t>is a type of malicious software ( Malware) that restricts access to a computer system or encrypts files, demanding a ransom payment for their restoration. </a:t>
            </a:r>
          </a:p>
          <a:p>
            <a:pPr marL="0" indent="0">
              <a:buNone/>
            </a:pPr>
            <a:endParaRPr lang="en-US" dirty="0">
              <a:latin typeface="Aptos" panose="020B0004020202020204" pitchFamily="34" charset="0"/>
            </a:endParaRPr>
          </a:p>
          <a:p>
            <a:pPr lvl="0"/>
            <a:r>
              <a:rPr lang="en-US" b="1" u="sng" dirty="0">
                <a:latin typeface="Aptos" panose="020B0004020202020204" pitchFamily="34" charset="0"/>
              </a:rPr>
              <a:t>Spoofing</a:t>
            </a:r>
            <a:r>
              <a:rPr lang="en-US" dirty="0">
                <a:latin typeface="Aptos" panose="020B0004020202020204" pitchFamily="34" charset="0"/>
              </a:rPr>
              <a:t>- is a situation I which a person or program successfully identifies as another by falsifying data, to gain an illegitimate advantage.</a:t>
            </a:r>
            <a:r>
              <a:rPr lang="en-US" dirty="0"/>
              <a:t> </a:t>
            </a:r>
          </a:p>
          <a:p>
            <a:endParaRPr lang="en-US" dirty="0">
              <a:latin typeface="Aptos" panose="020B0004020202020204" pitchFamily="34" charset="0"/>
            </a:endParaRPr>
          </a:p>
        </p:txBody>
      </p:sp>
      <p:pic>
        <p:nvPicPr>
          <p:cNvPr id="4" name="Picture 3">
            <a:extLst>
              <a:ext uri="{FF2B5EF4-FFF2-40B4-BE49-F238E27FC236}">
                <a16:creationId xmlns:a16="http://schemas.microsoft.com/office/drawing/2014/main" id="{2440F8EF-643E-EB1E-CFC2-BB8F4254798D}"/>
              </a:ext>
            </a:extLst>
          </p:cNvPr>
          <p:cNvPicPr>
            <a:picLocks noChangeAspect="1"/>
          </p:cNvPicPr>
          <p:nvPr/>
        </p:nvPicPr>
        <p:blipFill>
          <a:blip r:embed="rId2"/>
          <a:stretch>
            <a:fillRect/>
          </a:stretch>
        </p:blipFill>
        <p:spPr>
          <a:xfrm>
            <a:off x="9279835" y="5588011"/>
            <a:ext cx="2073965" cy="593333"/>
          </a:xfrm>
          <a:prstGeom prst="rect">
            <a:avLst/>
          </a:prstGeom>
        </p:spPr>
      </p:pic>
    </p:spTree>
    <p:extLst>
      <p:ext uri="{BB962C8B-B14F-4D97-AF65-F5344CB8AC3E}">
        <p14:creationId xmlns:p14="http://schemas.microsoft.com/office/powerpoint/2010/main" val="24363985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24D4C-2546-82FF-8221-B342699B81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659F5F-99DB-358A-4397-BB875F525F1F}"/>
              </a:ext>
            </a:extLst>
          </p:cNvPr>
          <p:cNvSpPr>
            <a:spLocks noGrp="1"/>
          </p:cNvSpPr>
          <p:nvPr>
            <p:ph type="title"/>
          </p:nvPr>
        </p:nvSpPr>
        <p:spPr/>
        <p:txBody>
          <a:bodyPr>
            <a:normAutofit fontScale="90000"/>
          </a:bodyPr>
          <a:lstStyle/>
          <a:p>
            <a:r>
              <a:rPr lang="en-US" dirty="0">
                <a:latin typeface="Elephant" panose="02020904090505020303" pitchFamily="18" charset="0"/>
              </a:rPr>
              <a:t>Fraud Threats To Your Organization</a:t>
            </a:r>
          </a:p>
        </p:txBody>
      </p:sp>
      <p:sp>
        <p:nvSpPr>
          <p:cNvPr id="3" name="Content Placeholder 2">
            <a:extLst>
              <a:ext uri="{FF2B5EF4-FFF2-40B4-BE49-F238E27FC236}">
                <a16:creationId xmlns:a16="http://schemas.microsoft.com/office/drawing/2014/main" id="{016270AC-BDA2-643A-455C-38FABC8F6493}"/>
              </a:ext>
            </a:extLst>
          </p:cNvPr>
          <p:cNvSpPr>
            <a:spLocks noGrp="1"/>
          </p:cNvSpPr>
          <p:nvPr>
            <p:ph idx="1"/>
          </p:nvPr>
        </p:nvSpPr>
        <p:spPr/>
        <p:txBody>
          <a:bodyPr>
            <a:normAutofit fontScale="55000" lnSpcReduction="20000"/>
          </a:bodyPr>
          <a:lstStyle/>
          <a:p>
            <a:pPr lvl="0"/>
            <a:r>
              <a:rPr lang="en-US" b="1" u="sng" dirty="0">
                <a:latin typeface="Aptos" panose="020B0004020202020204" pitchFamily="34" charset="0"/>
              </a:rPr>
              <a:t>Spear phishing</a:t>
            </a:r>
            <a:r>
              <a:rPr lang="en-US" dirty="0">
                <a:latin typeface="Aptos" panose="020B0004020202020204" pitchFamily="34" charset="0"/>
              </a:rPr>
              <a:t>-an attack via email that targets specific employee roles within an organization by sending spoof emails which fraudulently represent a senior colleague, trusted customer or supplier. The email issues instructions to trick the victim into making money transfers to the bank account of the fraudster. </a:t>
            </a:r>
          </a:p>
          <a:p>
            <a:pPr lvl="0"/>
            <a:r>
              <a:rPr lang="en-US" b="1" u="sng" dirty="0">
                <a:latin typeface="Aptos" panose="020B0004020202020204" pitchFamily="34" charset="0"/>
              </a:rPr>
              <a:t>Pharming</a:t>
            </a:r>
            <a:r>
              <a:rPr lang="en-US" dirty="0">
                <a:latin typeface="Aptos" panose="020B0004020202020204" pitchFamily="34" charset="0"/>
              </a:rPr>
              <a:t>- is a cyberattack intended to redirect a website’s traffic to another, fake site by installing  a malicious program on the victim’s computer to gain access to it. </a:t>
            </a:r>
          </a:p>
          <a:p>
            <a:pPr lvl="0"/>
            <a:r>
              <a:rPr lang="en-US" b="1" u="sng" dirty="0">
                <a:latin typeface="Aptos" panose="020B0004020202020204" pitchFamily="34" charset="0"/>
              </a:rPr>
              <a:t>Typosquatting</a:t>
            </a:r>
            <a:r>
              <a:rPr lang="en-US" dirty="0">
                <a:latin typeface="Aptos" panose="020B0004020202020204" pitchFamily="34" charset="0"/>
              </a:rPr>
              <a:t>- also called URL hijacking, which relies on mistakes such as typos made by internet users when inputting a web address.  Once on the typosquatter’s site, the user may also be tricked into thinking that they are on the real site thought the use of copied or similar logos.  Spam emails sometimes make use of Typosquatting URLs to trick users into visiting malicious sites that look like  a given Bank’s site.</a:t>
            </a:r>
          </a:p>
          <a:p>
            <a:pPr lvl="0"/>
            <a:r>
              <a:rPr lang="en-US" dirty="0">
                <a:latin typeface="Aptos" panose="020B0004020202020204" pitchFamily="34" charset="0"/>
              </a:rPr>
              <a:t> </a:t>
            </a:r>
            <a:r>
              <a:rPr lang="en-US" b="1" u="sng" dirty="0">
                <a:latin typeface="Aptos" panose="020B0004020202020204" pitchFamily="34" charset="0"/>
              </a:rPr>
              <a:t>Phishing</a:t>
            </a:r>
            <a:r>
              <a:rPr lang="en-US" dirty="0">
                <a:latin typeface="Aptos" panose="020B0004020202020204" pitchFamily="34" charset="0"/>
              </a:rPr>
              <a:t>- is a form of social engineering and a scam where attackers deceive people into revealing sensitive information or installing malware such as viruses, worms, adware or ransomware.  </a:t>
            </a:r>
          </a:p>
          <a:p>
            <a:pPr lvl="0"/>
            <a:r>
              <a:rPr lang="en-US" b="1" u="sng" dirty="0">
                <a:latin typeface="Aptos" panose="020B0004020202020204" pitchFamily="34" charset="0"/>
              </a:rPr>
              <a:t>Vishing</a:t>
            </a:r>
            <a:r>
              <a:rPr lang="en-US" dirty="0">
                <a:latin typeface="Aptos" panose="020B0004020202020204" pitchFamily="34" charset="0"/>
              </a:rPr>
              <a:t>-  involves the phone and other voice communications.  The  attacker’s goal is for the victim to disclose sensitive personal or company information.  Advances attacks use Voice over Internet Protocol where caller  identity can be “spoofed” so the real caller is disguised, and recipients believe the call is from a trusted source.</a:t>
            </a:r>
          </a:p>
          <a:p>
            <a:pPr marL="0" lvl="0" indent="0">
              <a:buNone/>
            </a:pPr>
            <a:endParaRPr lang="en-US" dirty="0">
              <a:latin typeface="Aptos" panose="020B0004020202020204" pitchFamily="34" charset="0"/>
            </a:endParaRPr>
          </a:p>
          <a:p>
            <a:pPr marL="0" indent="0">
              <a:buNone/>
            </a:pPr>
            <a:endParaRPr lang="en-US" dirty="0"/>
          </a:p>
          <a:p>
            <a:endParaRPr lang="en-US" dirty="0">
              <a:latin typeface="Aptos" panose="020B0004020202020204" pitchFamily="34" charset="0"/>
            </a:endParaRPr>
          </a:p>
        </p:txBody>
      </p:sp>
      <p:pic>
        <p:nvPicPr>
          <p:cNvPr id="4" name="Picture 3">
            <a:extLst>
              <a:ext uri="{FF2B5EF4-FFF2-40B4-BE49-F238E27FC236}">
                <a16:creationId xmlns:a16="http://schemas.microsoft.com/office/drawing/2014/main" id="{11E1B868-2F44-2EB5-6C0B-609A42B6E5F2}"/>
              </a:ext>
            </a:extLst>
          </p:cNvPr>
          <p:cNvPicPr>
            <a:picLocks noChangeAspect="1"/>
          </p:cNvPicPr>
          <p:nvPr/>
        </p:nvPicPr>
        <p:blipFill>
          <a:blip r:embed="rId2"/>
          <a:stretch>
            <a:fillRect/>
          </a:stretch>
        </p:blipFill>
        <p:spPr>
          <a:xfrm>
            <a:off x="9279835" y="5588011"/>
            <a:ext cx="2073965" cy="593333"/>
          </a:xfrm>
          <a:prstGeom prst="rect">
            <a:avLst/>
          </a:prstGeom>
        </p:spPr>
      </p:pic>
    </p:spTree>
    <p:extLst>
      <p:ext uri="{BB962C8B-B14F-4D97-AF65-F5344CB8AC3E}">
        <p14:creationId xmlns:p14="http://schemas.microsoft.com/office/powerpoint/2010/main" val="2034124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78659-4647-3797-D375-A92A37729B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ABBC9B-081B-080A-CF93-38216F988D57}"/>
              </a:ext>
            </a:extLst>
          </p:cNvPr>
          <p:cNvSpPr>
            <a:spLocks noGrp="1"/>
          </p:cNvSpPr>
          <p:nvPr>
            <p:ph type="title"/>
          </p:nvPr>
        </p:nvSpPr>
        <p:spPr/>
        <p:txBody>
          <a:bodyPr>
            <a:normAutofit fontScale="90000"/>
          </a:bodyPr>
          <a:lstStyle/>
          <a:p>
            <a:r>
              <a:rPr lang="en-US" dirty="0">
                <a:latin typeface="Elephant" panose="02020904090505020303" pitchFamily="18" charset="0"/>
              </a:rPr>
              <a:t>Fraud Threats To Your Organization</a:t>
            </a:r>
          </a:p>
        </p:txBody>
      </p:sp>
      <p:sp>
        <p:nvSpPr>
          <p:cNvPr id="3" name="Content Placeholder 2">
            <a:extLst>
              <a:ext uri="{FF2B5EF4-FFF2-40B4-BE49-F238E27FC236}">
                <a16:creationId xmlns:a16="http://schemas.microsoft.com/office/drawing/2014/main" id="{B53DD0D1-392B-57D3-2504-4900F35206BA}"/>
              </a:ext>
            </a:extLst>
          </p:cNvPr>
          <p:cNvSpPr>
            <a:spLocks noGrp="1"/>
          </p:cNvSpPr>
          <p:nvPr>
            <p:ph idx="1"/>
          </p:nvPr>
        </p:nvSpPr>
        <p:spPr/>
        <p:txBody>
          <a:bodyPr>
            <a:normAutofit fontScale="47500" lnSpcReduction="20000"/>
          </a:bodyPr>
          <a:lstStyle/>
          <a:p>
            <a:pPr lvl="0"/>
            <a:r>
              <a:rPr lang="en-US" b="1" u="sng" dirty="0">
                <a:latin typeface="Aptos" panose="020B0004020202020204" pitchFamily="34" charset="0"/>
              </a:rPr>
              <a:t>Smishing</a:t>
            </a:r>
            <a:r>
              <a:rPr lang="en-US" dirty="0">
                <a:latin typeface="Aptos" panose="020B0004020202020204" pitchFamily="34" charset="0"/>
              </a:rPr>
              <a:t>-  uses SMS or text messages and can include links to a spoofed email address, WEB page, or phone number.   </a:t>
            </a:r>
          </a:p>
          <a:p>
            <a:pPr lvl="0"/>
            <a:r>
              <a:rPr lang="en-US" b="1" u="sng" dirty="0">
                <a:latin typeface="Aptos" panose="020B0004020202020204" pitchFamily="34" charset="0"/>
              </a:rPr>
              <a:t>Pretexting</a:t>
            </a:r>
            <a:r>
              <a:rPr lang="en-US" dirty="0">
                <a:latin typeface="Aptos" panose="020B0004020202020204" pitchFamily="34" charset="0"/>
              </a:rPr>
              <a:t>- is a form of social engineering in which an attacker produces a story to convince a victim to give up valuable information or access to a service or system.  </a:t>
            </a:r>
          </a:p>
          <a:p>
            <a:pPr lvl="0"/>
            <a:r>
              <a:rPr lang="en-US" b="1" u="sng" dirty="0">
                <a:latin typeface="Aptos" panose="020B0004020202020204" pitchFamily="34" charset="0"/>
              </a:rPr>
              <a:t>Malware/Keystroke Logging</a:t>
            </a:r>
            <a:r>
              <a:rPr lang="en-US" dirty="0">
                <a:latin typeface="Aptos" panose="020B0004020202020204" pitchFamily="34" charset="0"/>
              </a:rPr>
              <a:t>- malicious software intentionally designed to cause disruption to a computer, server, client, or computer network, leak private information, gain unauthorized access to information or systems, derive access to information. </a:t>
            </a:r>
          </a:p>
          <a:p>
            <a:pPr lvl="0"/>
            <a:r>
              <a:rPr lang="en-US" b="1" u="sng" dirty="0">
                <a:latin typeface="Aptos" panose="020B0004020202020204" pitchFamily="34" charset="0"/>
              </a:rPr>
              <a:t>Social Engineering</a:t>
            </a:r>
            <a:r>
              <a:rPr lang="en-US" dirty="0">
                <a:latin typeface="Aptos" panose="020B0004020202020204" pitchFamily="34" charset="0"/>
              </a:rPr>
              <a:t> – is the use of psychological influence of people into performing actions or divulging confidential information. </a:t>
            </a:r>
          </a:p>
          <a:p>
            <a:pPr lvl="0"/>
            <a:r>
              <a:rPr lang="en-US" b="1" u="sng" dirty="0">
                <a:latin typeface="Aptos" panose="020B0004020202020204" pitchFamily="34" charset="0"/>
              </a:rPr>
              <a:t>Mail Theft-</a:t>
            </a:r>
            <a:r>
              <a:rPr lang="en-US" dirty="0">
                <a:latin typeface="Aptos" panose="020B0004020202020204" pitchFamily="34" charset="0"/>
              </a:rPr>
              <a:t> trying to defraud another person or business through the US mail system or a private mail delivery service.</a:t>
            </a:r>
          </a:p>
          <a:p>
            <a:pPr lvl="0"/>
            <a:r>
              <a:rPr lang="en-US" b="1" u="sng" dirty="0">
                <a:latin typeface="Aptos" panose="020B0004020202020204" pitchFamily="34" charset="0"/>
              </a:rPr>
              <a:t>Online Payments-</a:t>
            </a:r>
            <a:r>
              <a:rPr lang="en-US" dirty="0">
                <a:latin typeface="Aptos" panose="020B0004020202020204" pitchFamily="34" charset="0"/>
              </a:rPr>
              <a:t>  fraud that involves the unauthorized use of false or stolen payment information with the intent to steal money, goods, or services. </a:t>
            </a:r>
          </a:p>
          <a:p>
            <a:pPr lvl="0"/>
            <a:r>
              <a:rPr lang="en-US" b="1" u="sng" dirty="0">
                <a:latin typeface="Aptos" panose="020B0004020202020204" pitchFamily="34" charset="0"/>
              </a:rPr>
              <a:t>ACH-</a:t>
            </a:r>
            <a:r>
              <a:rPr lang="en-US" dirty="0">
                <a:latin typeface="Aptos" panose="020B0004020202020204" pitchFamily="34" charset="0"/>
              </a:rPr>
              <a:t> fraud that refers to the unauthorized intention of electronic funds transfers through the Automated Clearing House (ACH) network.  Scammers manipulate or trick businesses into sending money through fake bank transfers. </a:t>
            </a:r>
          </a:p>
          <a:p>
            <a:pPr lvl="0"/>
            <a:r>
              <a:rPr lang="en-US" b="1" u="sng" dirty="0">
                <a:latin typeface="Aptos" panose="020B0004020202020204" pitchFamily="34" charset="0"/>
              </a:rPr>
              <a:t>Check  Fraud-</a:t>
            </a:r>
            <a:r>
              <a:rPr lang="en-US" dirty="0">
                <a:latin typeface="Aptos" panose="020B0004020202020204" pitchFamily="34" charset="0"/>
              </a:rPr>
              <a:t> Scammers change payee names or dollar amounts on checks.  Checks can me stolen from mailboxes and washed in chemicals to remove ink.  Some scammers print fake copies of check with account and routing number and some erase everything but the signature on a stolen check and rewrite it to send money to themselves. </a:t>
            </a:r>
          </a:p>
          <a:p>
            <a:endParaRPr lang="en-US" dirty="0">
              <a:latin typeface="Aptos" panose="020B0004020202020204" pitchFamily="34" charset="0"/>
            </a:endParaRPr>
          </a:p>
        </p:txBody>
      </p:sp>
      <p:pic>
        <p:nvPicPr>
          <p:cNvPr id="4" name="Picture 3">
            <a:extLst>
              <a:ext uri="{FF2B5EF4-FFF2-40B4-BE49-F238E27FC236}">
                <a16:creationId xmlns:a16="http://schemas.microsoft.com/office/drawing/2014/main" id="{DDE18C58-1CE5-8EBA-E4AC-424310B6ED53}"/>
              </a:ext>
            </a:extLst>
          </p:cNvPr>
          <p:cNvPicPr>
            <a:picLocks noChangeAspect="1"/>
          </p:cNvPicPr>
          <p:nvPr/>
        </p:nvPicPr>
        <p:blipFill>
          <a:blip r:embed="rId2"/>
          <a:stretch>
            <a:fillRect/>
          </a:stretch>
        </p:blipFill>
        <p:spPr>
          <a:xfrm>
            <a:off x="9279835" y="5588011"/>
            <a:ext cx="2073965" cy="593333"/>
          </a:xfrm>
          <a:prstGeom prst="rect">
            <a:avLst/>
          </a:prstGeom>
        </p:spPr>
      </p:pic>
    </p:spTree>
    <p:extLst>
      <p:ext uri="{BB962C8B-B14F-4D97-AF65-F5344CB8AC3E}">
        <p14:creationId xmlns:p14="http://schemas.microsoft.com/office/powerpoint/2010/main" val="10119171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D69E0-50BE-029A-CB6F-9DCDE1AEAE2E}"/>
              </a:ext>
            </a:extLst>
          </p:cNvPr>
          <p:cNvSpPr>
            <a:spLocks noGrp="1"/>
          </p:cNvSpPr>
          <p:nvPr>
            <p:ph type="title"/>
          </p:nvPr>
        </p:nvSpPr>
        <p:spPr/>
        <p:txBody>
          <a:bodyPr/>
          <a:lstStyle/>
          <a:p>
            <a:r>
              <a:rPr lang="en-US" dirty="0">
                <a:latin typeface="Elephant" panose="02020904090505020303" pitchFamily="18" charset="0"/>
              </a:rPr>
              <a:t>Bank Fraud Prevention Tools</a:t>
            </a:r>
          </a:p>
        </p:txBody>
      </p:sp>
      <p:sp>
        <p:nvSpPr>
          <p:cNvPr id="3" name="Content Placeholder 2">
            <a:extLst>
              <a:ext uri="{FF2B5EF4-FFF2-40B4-BE49-F238E27FC236}">
                <a16:creationId xmlns:a16="http://schemas.microsoft.com/office/drawing/2014/main" id="{6DCA756D-4023-3BD2-3612-34D1BFDC95A2}"/>
              </a:ext>
            </a:extLst>
          </p:cNvPr>
          <p:cNvSpPr>
            <a:spLocks noGrp="1"/>
          </p:cNvSpPr>
          <p:nvPr>
            <p:ph idx="1"/>
          </p:nvPr>
        </p:nvSpPr>
        <p:spPr/>
        <p:txBody>
          <a:bodyPr>
            <a:normAutofit/>
          </a:bodyPr>
          <a:lstStyle/>
          <a:p>
            <a:r>
              <a:rPr lang="en-US" sz="1800" b="1" u="sng" dirty="0">
                <a:latin typeface="Arial" panose="020B0604020202020204" pitchFamily="34" charset="0"/>
                <a:cs typeface="Arial" panose="020B0604020202020204" pitchFamily="34" charset="0"/>
              </a:rPr>
              <a:t>Payee Positive Pay</a:t>
            </a:r>
            <a:r>
              <a:rPr lang="en-US" sz="1800" b="1" dirty="0">
                <a:latin typeface="Arial" panose="020B0604020202020204" pitchFamily="34" charset="0"/>
                <a:cs typeface="Arial" panose="020B0604020202020204" pitchFamily="34" charset="0"/>
              </a:rPr>
              <a:t>- </a:t>
            </a:r>
            <a:r>
              <a:rPr lang="en-US" sz="1800" dirty="0">
                <a:latin typeface="Arial" panose="020B0604020202020204" pitchFamily="34" charset="0"/>
                <a:cs typeface="Arial" panose="020B0604020202020204" pitchFamily="34" charset="0"/>
              </a:rPr>
              <a:t>is an enhanced positive pay that reviews  the record of checks to include the payee's name in addition to validating the date, check number and amount.</a:t>
            </a:r>
          </a:p>
          <a:p>
            <a:r>
              <a:rPr lang="en-US" sz="1800" b="1" u="sng" dirty="0">
                <a:latin typeface="Arial" panose="020B0604020202020204" pitchFamily="34" charset="0"/>
                <a:cs typeface="Arial" panose="020B0604020202020204" pitchFamily="34" charset="0"/>
              </a:rPr>
              <a:t>ACH Positive Pay</a:t>
            </a:r>
            <a:r>
              <a:rPr lang="en-US" sz="1800" b="1" dirty="0">
                <a:latin typeface="Arial" panose="020B0604020202020204" pitchFamily="34" charset="0"/>
                <a:cs typeface="Arial" panose="020B0604020202020204" pitchFamily="34" charset="0"/>
              </a:rPr>
              <a:t>- </a:t>
            </a:r>
            <a:r>
              <a:rPr lang="en-US" sz="1800" dirty="0">
                <a:latin typeface="Arial" panose="020B0604020202020204" pitchFamily="34" charset="0"/>
                <a:cs typeface="Arial" panose="020B0604020202020204" pitchFamily="34" charset="0"/>
              </a:rPr>
              <a:t>eliminates ACH debit loss by returning an unauthorized or fraudulent ACH debit.  Allows you to control authorized vendors to debit your account and the ability to control the amount of each debit </a:t>
            </a:r>
            <a:r>
              <a:rPr lang="en-US" sz="1800" u="sng" dirty="0">
                <a:latin typeface="Arial" panose="020B0604020202020204" pitchFamily="34" charset="0"/>
                <a:cs typeface="Arial" panose="020B0604020202020204" pitchFamily="34" charset="0"/>
              </a:rPr>
              <a:t>Business Credit Cards</a:t>
            </a:r>
            <a:r>
              <a:rPr lang="en-US" sz="1800" dirty="0">
                <a:latin typeface="Arial" panose="020B0604020202020204" pitchFamily="34" charset="0"/>
                <a:cs typeface="Arial" panose="020B0604020202020204" pitchFamily="34" charset="0"/>
              </a:rPr>
              <a:t>- Using business credit card to make payments and purchases</a:t>
            </a:r>
          </a:p>
          <a:p>
            <a:r>
              <a:rPr lang="en-US" sz="1800" b="1" u="sng" dirty="0">
                <a:latin typeface="Arial" panose="020B0604020202020204" pitchFamily="34" charset="0"/>
                <a:cs typeface="Arial" panose="020B0604020202020204" pitchFamily="34" charset="0"/>
              </a:rPr>
              <a:t>ZBA and Sweep Concentration accounts-</a:t>
            </a:r>
            <a:r>
              <a:rPr lang="en-US" sz="1800" b="1" u="sng" kern="100" dirty="0">
                <a:latin typeface="Aptos" panose="020B0004020202020204" pitchFamily="34" charset="0"/>
                <a:ea typeface="Aptos" panose="020B0004020202020204" pitchFamily="34" charset="0"/>
                <a:cs typeface="Times New Roman" panose="02020603050405020304" pitchFamily="18" charset="0"/>
              </a:rPr>
              <a:t> </a:t>
            </a:r>
            <a:r>
              <a:rPr lang="en-US" sz="1800" kern="100" dirty="0">
                <a:latin typeface="Aptos" panose="020B0004020202020204" pitchFamily="34" charset="0"/>
                <a:ea typeface="Aptos" panose="020B0004020202020204" pitchFamily="34" charset="0"/>
                <a:cs typeface="Times New Roman" panose="02020603050405020304" pitchFamily="18" charset="0"/>
              </a:rPr>
              <a:t>divide cash inflow and outflow in separate accounts maintaining Zero Balance Accounts (ZBAs) that are a one-way sweep  into the entity’s concentration account.</a:t>
            </a:r>
          </a:p>
          <a:p>
            <a:r>
              <a:rPr lang="en-US" sz="1800" b="1" u="sng" dirty="0">
                <a:effectLst/>
                <a:latin typeface="Aptos" panose="020B0004020202020204" pitchFamily="34" charset="0"/>
                <a:ea typeface="Times New Roman" panose="02020603050405020304" pitchFamily="18" charset="0"/>
                <a:cs typeface="Aptos" panose="020B0004020202020204" pitchFamily="34" charset="0"/>
              </a:rPr>
              <a:t>Enable text/email alerts -</a:t>
            </a:r>
            <a:r>
              <a:rPr lang="en-US" sz="1800" dirty="0">
                <a:effectLst/>
                <a:latin typeface="Aptos" panose="020B0004020202020204" pitchFamily="34" charset="0"/>
                <a:ea typeface="Times New Roman" panose="02020603050405020304" pitchFamily="18" charset="0"/>
                <a:cs typeface="Aptos" panose="020B0004020202020204" pitchFamily="34" charset="0"/>
              </a:rPr>
              <a:t>for transactions over a certain threshold or for changes made to your account profile or payment details</a:t>
            </a:r>
            <a:endParaRPr lang="en-US" sz="1800" dirty="0">
              <a:latin typeface="Arial" panose="020B0604020202020204" pitchFamily="34" charset="0"/>
              <a:cs typeface="Arial" panose="020B0604020202020204" pitchFamily="34" charset="0"/>
            </a:endParaRPr>
          </a:p>
          <a:p>
            <a:endParaRPr lang="en-US" dirty="0"/>
          </a:p>
        </p:txBody>
      </p:sp>
      <p:pic>
        <p:nvPicPr>
          <p:cNvPr id="4" name="Picture 3">
            <a:extLst>
              <a:ext uri="{FF2B5EF4-FFF2-40B4-BE49-F238E27FC236}">
                <a16:creationId xmlns:a16="http://schemas.microsoft.com/office/drawing/2014/main" id="{4AC5EFED-05AE-92E4-D143-45EB25315971}"/>
              </a:ext>
            </a:extLst>
          </p:cNvPr>
          <p:cNvPicPr>
            <a:picLocks noChangeAspect="1"/>
          </p:cNvPicPr>
          <p:nvPr/>
        </p:nvPicPr>
        <p:blipFill>
          <a:blip r:embed="rId2"/>
          <a:stretch>
            <a:fillRect/>
          </a:stretch>
        </p:blipFill>
        <p:spPr>
          <a:xfrm>
            <a:off x="9279835" y="5588011"/>
            <a:ext cx="2073965" cy="593333"/>
          </a:xfrm>
          <a:prstGeom prst="rect">
            <a:avLst/>
          </a:prstGeom>
        </p:spPr>
      </p:pic>
    </p:spTree>
    <p:extLst>
      <p:ext uri="{BB962C8B-B14F-4D97-AF65-F5344CB8AC3E}">
        <p14:creationId xmlns:p14="http://schemas.microsoft.com/office/powerpoint/2010/main" val="4083158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A6065-BA4F-4C20-E814-5ADB711AF69D}"/>
              </a:ext>
            </a:extLst>
          </p:cNvPr>
          <p:cNvSpPr>
            <a:spLocks noGrp="1"/>
          </p:cNvSpPr>
          <p:nvPr>
            <p:ph type="title"/>
          </p:nvPr>
        </p:nvSpPr>
        <p:spPr/>
        <p:txBody>
          <a:bodyPr/>
          <a:lstStyle/>
          <a:p>
            <a:r>
              <a:rPr lang="en-US" dirty="0">
                <a:latin typeface="Elephant" panose="02020904090505020303" pitchFamily="18" charset="0"/>
              </a:rPr>
              <a:t>Impact of Fraud  </a:t>
            </a:r>
          </a:p>
        </p:txBody>
      </p:sp>
      <p:sp>
        <p:nvSpPr>
          <p:cNvPr id="3" name="Content Placeholder 2">
            <a:extLst>
              <a:ext uri="{FF2B5EF4-FFF2-40B4-BE49-F238E27FC236}">
                <a16:creationId xmlns:a16="http://schemas.microsoft.com/office/drawing/2014/main" id="{D244369E-912B-F977-63F6-EEF64F7FBBA9}"/>
              </a:ext>
            </a:extLst>
          </p:cNvPr>
          <p:cNvSpPr>
            <a:spLocks noGrp="1"/>
          </p:cNvSpPr>
          <p:nvPr>
            <p:ph idx="1"/>
          </p:nvPr>
        </p:nvSpPr>
        <p:spPr/>
        <p:txBody>
          <a:bodyPr>
            <a:normAutofit fontScale="77500" lnSpcReduction="20000"/>
          </a:bodyPr>
          <a:lstStyle/>
          <a:p>
            <a:r>
              <a:rPr lang="en-US" dirty="0">
                <a:latin typeface="Aptos" panose="020B0004020202020204" pitchFamily="34" charset="0"/>
              </a:rPr>
              <a:t>With no fraud tools in place the accounts that are compromised will need to be closed and new accounts opened.  This will impact the clients who have ACH and check deposits and withdrawals. You must report to your bank immediately, </a:t>
            </a:r>
            <a:r>
              <a:rPr lang="en-US" sz="2600" b="1" kern="0" dirty="0">
                <a:effectLst/>
                <a:highlight>
                  <a:srgbClr val="FFFF00"/>
                </a:highlight>
                <a:latin typeface="Aptos" panose="020B0004020202020204" pitchFamily="34" charset="0"/>
                <a:ea typeface="Times New Roman" panose="02020603050405020304" pitchFamily="18" charset="0"/>
              </a:rPr>
              <a:t>Fraudulent returns after</a:t>
            </a:r>
            <a:r>
              <a:rPr lang="en-US" sz="2600" b="1" kern="0" dirty="0">
                <a:highlight>
                  <a:srgbClr val="FFFF00"/>
                </a:highlight>
                <a:latin typeface="Aptos" panose="020B0004020202020204" pitchFamily="34" charset="0"/>
                <a:ea typeface="Times New Roman" panose="02020603050405020304" pitchFamily="18" charset="0"/>
              </a:rPr>
              <a:t> 24 hours</a:t>
            </a:r>
            <a:r>
              <a:rPr lang="en-US" sz="2600" b="1" kern="0" dirty="0">
                <a:effectLst/>
                <a:highlight>
                  <a:srgbClr val="FFFF00"/>
                </a:highlight>
                <a:latin typeface="Aptos" panose="020B0004020202020204" pitchFamily="34" charset="0"/>
                <a:ea typeface="Times New Roman" panose="02020603050405020304" pitchFamily="18" charset="0"/>
              </a:rPr>
              <a:t> are considered late returns, and the bank may not be able to recover fraudulent losses due to a late return.</a:t>
            </a:r>
            <a:r>
              <a:rPr lang="en-US" sz="2600" dirty="0">
                <a:latin typeface="Aptos" panose="020B0004020202020204" pitchFamily="34" charset="0"/>
              </a:rPr>
              <a:t> </a:t>
            </a:r>
          </a:p>
          <a:p>
            <a:r>
              <a:rPr lang="en-US" dirty="0">
                <a:latin typeface="Aptos" panose="020B0004020202020204" pitchFamily="34" charset="0"/>
              </a:rPr>
              <a:t>The monetary impact to the account holder can be devasting to the company and will be greater than any fee for the fraud tools that could have prevented the loss.</a:t>
            </a:r>
          </a:p>
          <a:p>
            <a:r>
              <a:rPr lang="en-US" dirty="0">
                <a:latin typeface="Aptos" panose="020B0004020202020204" pitchFamily="34" charset="0"/>
              </a:rPr>
              <a:t>Fees for bank services are deductible ( check with your CPA) and in most cases your company’s business liability insurance will provide discounts for having fraud prevention in place on all your bank accounts.  ( check with your Insurance agent)</a:t>
            </a:r>
          </a:p>
          <a:p>
            <a:r>
              <a:rPr lang="en-US" dirty="0">
                <a:latin typeface="Aptos" panose="020B0004020202020204" pitchFamily="34" charset="0"/>
              </a:rPr>
              <a:t>Reputational Risk for possible exposure of having your bank and the company’s client information exposed. </a:t>
            </a:r>
          </a:p>
        </p:txBody>
      </p:sp>
      <p:pic>
        <p:nvPicPr>
          <p:cNvPr id="4" name="Picture 3">
            <a:extLst>
              <a:ext uri="{FF2B5EF4-FFF2-40B4-BE49-F238E27FC236}">
                <a16:creationId xmlns:a16="http://schemas.microsoft.com/office/drawing/2014/main" id="{084A2749-0251-224D-0183-3E151E42A33C}"/>
              </a:ext>
            </a:extLst>
          </p:cNvPr>
          <p:cNvPicPr>
            <a:picLocks noChangeAspect="1"/>
          </p:cNvPicPr>
          <p:nvPr/>
        </p:nvPicPr>
        <p:blipFill>
          <a:blip r:embed="rId2"/>
          <a:stretch>
            <a:fillRect/>
          </a:stretch>
        </p:blipFill>
        <p:spPr>
          <a:xfrm>
            <a:off x="9279835" y="5588011"/>
            <a:ext cx="2073965" cy="593333"/>
          </a:xfrm>
          <a:prstGeom prst="rect">
            <a:avLst/>
          </a:prstGeom>
        </p:spPr>
      </p:pic>
    </p:spTree>
    <p:extLst>
      <p:ext uri="{BB962C8B-B14F-4D97-AF65-F5344CB8AC3E}">
        <p14:creationId xmlns:p14="http://schemas.microsoft.com/office/powerpoint/2010/main" val="1410384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18B77-B4A9-AFA3-01EB-6F374ED831D1}"/>
              </a:ext>
            </a:extLst>
          </p:cNvPr>
          <p:cNvSpPr>
            <a:spLocks noGrp="1"/>
          </p:cNvSpPr>
          <p:nvPr>
            <p:ph type="title"/>
          </p:nvPr>
        </p:nvSpPr>
        <p:spPr/>
        <p:txBody>
          <a:bodyPr/>
          <a:lstStyle/>
          <a:p>
            <a:r>
              <a:rPr lang="en-US" dirty="0">
                <a:latin typeface="Elephant" panose="02020904090505020303" pitchFamily="18" charset="0"/>
              </a:rPr>
              <a:t>Cybersecurity Basics</a:t>
            </a:r>
          </a:p>
        </p:txBody>
      </p:sp>
      <p:sp>
        <p:nvSpPr>
          <p:cNvPr id="3" name="Content Placeholder 2">
            <a:extLst>
              <a:ext uri="{FF2B5EF4-FFF2-40B4-BE49-F238E27FC236}">
                <a16:creationId xmlns:a16="http://schemas.microsoft.com/office/drawing/2014/main" id="{7AC02125-9F4C-C4B6-455E-CEDE6B4A5989}"/>
              </a:ext>
            </a:extLst>
          </p:cNvPr>
          <p:cNvSpPr>
            <a:spLocks noGrp="1"/>
          </p:cNvSpPr>
          <p:nvPr>
            <p:ph idx="1"/>
          </p:nvPr>
        </p:nvSpPr>
        <p:spPr/>
        <p:txBody>
          <a:bodyPr>
            <a:normAutofit fontScale="92500" lnSpcReduction="10000"/>
          </a:bodyPr>
          <a:lstStyle/>
          <a:p>
            <a:r>
              <a:rPr lang="en-US" dirty="0">
                <a:latin typeface="Aptos" panose="020B0004020202020204" pitchFamily="34" charset="0"/>
              </a:rPr>
              <a:t>Statistics show that cyber criminals target companies of all sizes (Learn more at FTC.gov) </a:t>
            </a:r>
            <a:r>
              <a:rPr lang="en-US" sz="1800" u="sng" dirty="0">
                <a:solidFill>
                  <a:srgbClr val="00B0F0"/>
                </a:solidFill>
                <a:effectLst/>
                <a:latin typeface="Aptos" panose="020B0004020202020204" pitchFamily="34" charset="0"/>
                <a:ea typeface="Times New Roman" panose="02020603050405020304" pitchFamily="18" charset="0"/>
                <a:cs typeface="Aptos" panose="020B0004020202020204" pitchFamily="34" charset="0"/>
              </a:rPr>
              <a:t> </a:t>
            </a:r>
            <a:endParaRPr lang="en-US" dirty="0">
              <a:solidFill>
                <a:srgbClr val="00B0F0"/>
              </a:solidFill>
              <a:latin typeface="Aptos" panose="020B0004020202020204" pitchFamily="34" charset="0"/>
            </a:endParaRPr>
          </a:p>
          <a:p>
            <a:r>
              <a:rPr lang="en-US" dirty="0">
                <a:latin typeface="Aptos" panose="020B0004020202020204" pitchFamily="34" charset="0"/>
              </a:rPr>
              <a:t>Always protect your files and devices by:</a:t>
            </a:r>
          </a:p>
          <a:p>
            <a:pPr lvl="1"/>
            <a:r>
              <a:rPr lang="en-US" dirty="0">
                <a:latin typeface="Aptos" panose="020B0004020202020204" pitchFamily="34" charset="0"/>
              </a:rPr>
              <a:t>Updating your software</a:t>
            </a:r>
          </a:p>
          <a:p>
            <a:pPr lvl="1"/>
            <a:r>
              <a:rPr lang="en-US" dirty="0">
                <a:latin typeface="Aptos" panose="020B0004020202020204" pitchFamily="34" charset="0"/>
              </a:rPr>
              <a:t>Secure your files</a:t>
            </a:r>
          </a:p>
          <a:p>
            <a:pPr lvl="1"/>
            <a:r>
              <a:rPr lang="en-US" dirty="0">
                <a:latin typeface="Aptos" panose="020B0004020202020204" pitchFamily="34" charset="0"/>
              </a:rPr>
              <a:t>Require strong passwords</a:t>
            </a:r>
          </a:p>
          <a:p>
            <a:pPr lvl="1"/>
            <a:r>
              <a:rPr lang="en-US" dirty="0">
                <a:latin typeface="Aptos" panose="020B0004020202020204" pitchFamily="34" charset="0"/>
              </a:rPr>
              <a:t>Encrypt devices </a:t>
            </a:r>
          </a:p>
          <a:p>
            <a:pPr lvl="1"/>
            <a:r>
              <a:rPr lang="en-US" dirty="0">
                <a:latin typeface="Aptos" panose="020B0004020202020204" pitchFamily="34" charset="0"/>
              </a:rPr>
              <a:t>Use multi-factor authentication</a:t>
            </a:r>
          </a:p>
          <a:p>
            <a:pPr lvl="1"/>
            <a:r>
              <a:rPr lang="en-US" dirty="0">
                <a:latin typeface="Aptos" panose="020B0004020202020204" pitchFamily="34" charset="0"/>
              </a:rPr>
              <a:t>Protect your wireless network by securing your router and use at least WPA2 encryption</a:t>
            </a:r>
          </a:p>
        </p:txBody>
      </p:sp>
      <p:pic>
        <p:nvPicPr>
          <p:cNvPr id="4" name="Picture 3">
            <a:extLst>
              <a:ext uri="{FF2B5EF4-FFF2-40B4-BE49-F238E27FC236}">
                <a16:creationId xmlns:a16="http://schemas.microsoft.com/office/drawing/2014/main" id="{A9337817-3B37-375E-8B3C-71F1DAC1529B}"/>
              </a:ext>
            </a:extLst>
          </p:cNvPr>
          <p:cNvPicPr>
            <a:picLocks noChangeAspect="1"/>
          </p:cNvPicPr>
          <p:nvPr/>
        </p:nvPicPr>
        <p:blipFill>
          <a:blip r:embed="rId2"/>
          <a:stretch>
            <a:fillRect/>
          </a:stretch>
        </p:blipFill>
        <p:spPr>
          <a:xfrm>
            <a:off x="9279835" y="5640149"/>
            <a:ext cx="2073965" cy="541195"/>
          </a:xfrm>
          <a:prstGeom prst="rect">
            <a:avLst/>
          </a:prstGeom>
        </p:spPr>
      </p:pic>
    </p:spTree>
    <p:extLst>
      <p:ext uri="{BB962C8B-B14F-4D97-AF65-F5344CB8AC3E}">
        <p14:creationId xmlns:p14="http://schemas.microsoft.com/office/powerpoint/2010/main" val="32971430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073F3-70E4-FCD9-BB47-7137081A0184}"/>
              </a:ext>
            </a:extLst>
          </p:cNvPr>
          <p:cNvSpPr>
            <a:spLocks noGrp="1"/>
          </p:cNvSpPr>
          <p:nvPr>
            <p:ph type="title"/>
          </p:nvPr>
        </p:nvSpPr>
        <p:spPr/>
        <p:txBody>
          <a:bodyPr/>
          <a:lstStyle/>
          <a:p>
            <a:r>
              <a:rPr lang="en-US" dirty="0">
                <a:latin typeface="Elephant" panose="02020904090505020303" pitchFamily="18" charset="0"/>
              </a:rPr>
              <a:t>Fraud Statistics</a:t>
            </a:r>
          </a:p>
        </p:txBody>
      </p:sp>
      <p:sp>
        <p:nvSpPr>
          <p:cNvPr id="3" name="Content Placeholder 2">
            <a:extLst>
              <a:ext uri="{FF2B5EF4-FFF2-40B4-BE49-F238E27FC236}">
                <a16:creationId xmlns:a16="http://schemas.microsoft.com/office/drawing/2014/main" id="{D8B5DA75-6DE7-51E1-F968-62E9E077E7E9}"/>
              </a:ext>
            </a:extLst>
          </p:cNvPr>
          <p:cNvSpPr>
            <a:spLocks noGrp="1"/>
          </p:cNvSpPr>
          <p:nvPr>
            <p:ph idx="1"/>
          </p:nvPr>
        </p:nvSpPr>
        <p:spPr/>
        <p:txBody>
          <a:bodyPr>
            <a:normAutofit fontScale="85000" lnSpcReduction="10000"/>
          </a:bodyPr>
          <a:lstStyle/>
          <a:p>
            <a:pPr marL="0" marR="0"/>
            <a:r>
              <a:rPr lang="en-US" sz="2600" dirty="0">
                <a:latin typeface="Aptos" panose="020B0004020202020204" pitchFamily="34" charset="0"/>
              </a:rPr>
              <a:t>In 2024, U.S. consumers and businesses lost over $12.5 billion to fraud—a 25% increase compared to 2023. The Federal Trade Commission (FTC) reported nearly 6.5 million complaints filed as well . </a:t>
            </a:r>
            <a:r>
              <a:rPr lang="en-US" sz="2600" b="1" dirty="0">
                <a:effectLst/>
                <a:latin typeface="Aptos" panose="020B0004020202020204" pitchFamily="34" charset="0"/>
                <a:ea typeface="Times New Roman" panose="02020603050405020304" pitchFamily="18" charset="0"/>
              </a:rPr>
              <a:t>According to the U.S. Department of the Treasury, check fraud has increased by 385% since the pandemic.  </a:t>
            </a:r>
            <a:endParaRPr lang="en-US" sz="2600" dirty="0">
              <a:effectLst/>
              <a:latin typeface="Aptos" panose="020B0004020202020204" pitchFamily="34" charset="0"/>
              <a:ea typeface="Times New Roman" panose="02020603050405020304" pitchFamily="18" charset="0"/>
            </a:endParaRPr>
          </a:p>
          <a:p>
            <a:pPr marL="0"/>
            <a:r>
              <a:rPr lang="en-US" sz="2600" b="1" dirty="0">
                <a:effectLst/>
                <a:latin typeface="Aptos" panose="020B0004020202020204" pitchFamily="34" charset="0"/>
                <a:ea typeface="Times New Roman" panose="02020603050405020304" pitchFamily="18" charset="0"/>
              </a:rPr>
              <a:t> </a:t>
            </a:r>
            <a:r>
              <a:rPr lang="en-US" sz="2600" dirty="0">
                <a:latin typeface="Aptos" panose="020B0004020202020204" pitchFamily="34" charset="0"/>
              </a:rPr>
              <a:t>Criminals always using pervasive methods to target organizations and continuously devise ways to infiltrate payment systems within organizations.  Criminals use email as it is a low-cost avenue though which to conduct fraud and if successful it can cause a significant financial loss to an organization.</a:t>
            </a:r>
          </a:p>
          <a:p>
            <a:pPr marL="0"/>
            <a:r>
              <a:rPr lang="en-US" sz="2600" dirty="0"/>
              <a:t> </a:t>
            </a:r>
            <a:r>
              <a:rPr lang="en-US" sz="2600" dirty="0">
                <a:latin typeface="Aptos" panose="020B0004020202020204" pitchFamily="34" charset="0"/>
              </a:rPr>
              <a:t>The FBI’s Internet Crime Complaint Center (IC3) documented a staggering $16.6 billion in losses in 2024—a 33% jump year-over-year. That equates to holding around 2,000 complaints every day.  </a:t>
            </a:r>
            <a:r>
              <a:rPr lang="en-US" dirty="0"/>
              <a:t>.</a:t>
            </a:r>
          </a:p>
          <a:p>
            <a:pPr marL="0" marR="0"/>
            <a:endParaRPr lang="en-US" dirty="0">
              <a:latin typeface="Aptos" panose="020B0004020202020204" pitchFamily="34" charset="0"/>
            </a:endParaRPr>
          </a:p>
          <a:p>
            <a:pPr marL="0" marR="0"/>
            <a:endParaRPr lang="en-US" dirty="0">
              <a:latin typeface="Aptos" panose="020B0004020202020204" pitchFamily="34" charset="0"/>
            </a:endParaRPr>
          </a:p>
          <a:p>
            <a:pPr marL="0" marR="0"/>
            <a:endParaRPr lang="en-US" dirty="0">
              <a:latin typeface="Aptos" panose="020B0004020202020204" pitchFamily="34" charset="0"/>
            </a:endParaRPr>
          </a:p>
        </p:txBody>
      </p:sp>
      <p:pic>
        <p:nvPicPr>
          <p:cNvPr id="4" name="Picture 3">
            <a:extLst>
              <a:ext uri="{FF2B5EF4-FFF2-40B4-BE49-F238E27FC236}">
                <a16:creationId xmlns:a16="http://schemas.microsoft.com/office/drawing/2014/main" id="{63FCF50B-8850-A81A-293B-6376B151A3C6}"/>
              </a:ext>
            </a:extLst>
          </p:cNvPr>
          <p:cNvPicPr>
            <a:picLocks noChangeAspect="1"/>
          </p:cNvPicPr>
          <p:nvPr/>
        </p:nvPicPr>
        <p:blipFill>
          <a:blip r:embed="rId2"/>
          <a:stretch>
            <a:fillRect/>
          </a:stretch>
        </p:blipFill>
        <p:spPr>
          <a:xfrm>
            <a:off x="9279835" y="5588011"/>
            <a:ext cx="2073965" cy="593333"/>
          </a:xfrm>
          <a:prstGeom prst="rect">
            <a:avLst/>
          </a:prstGeom>
        </p:spPr>
      </p:pic>
    </p:spTree>
    <p:extLst>
      <p:ext uri="{BB962C8B-B14F-4D97-AF65-F5344CB8AC3E}">
        <p14:creationId xmlns:p14="http://schemas.microsoft.com/office/powerpoint/2010/main" val="42455530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8472C4-7D06-8248-857A-C68C913615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84C80D-90A4-4F83-A24B-B846AE188E9B}"/>
              </a:ext>
            </a:extLst>
          </p:cNvPr>
          <p:cNvSpPr>
            <a:spLocks noGrp="1"/>
          </p:cNvSpPr>
          <p:nvPr>
            <p:ph type="title"/>
          </p:nvPr>
        </p:nvSpPr>
        <p:spPr/>
        <p:txBody>
          <a:bodyPr/>
          <a:lstStyle/>
          <a:p>
            <a:r>
              <a:rPr lang="en-US" dirty="0">
                <a:latin typeface="Elephant" panose="02020904090505020303" pitchFamily="18" charset="0"/>
              </a:rPr>
              <a:t>Fraud Statistics</a:t>
            </a:r>
          </a:p>
        </p:txBody>
      </p:sp>
      <p:sp>
        <p:nvSpPr>
          <p:cNvPr id="3" name="Content Placeholder 2">
            <a:extLst>
              <a:ext uri="{FF2B5EF4-FFF2-40B4-BE49-F238E27FC236}">
                <a16:creationId xmlns:a16="http://schemas.microsoft.com/office/drawing/2014/main" id="{95F6D065-299F-3E26-E893-60CFF0259D4C}"/>
              </a:ext>
            </a:extLst>
          </p:cNvPr>
          <p:cNvSpPr>
            <a:spLocks noGrp="1"/>
          </p:cNvSpPr>
          <p:nvPr>
            <p:ph idx="1"/>
          </p:nvPr>
        </p:nvSpPr>
        <p:spPr/>
        <p:txBody>
          <a:bodyPr>
            <a:normAutofit fontScale="62500" lnSpcReduction="20000"/>
          </a:bodyPr>
          <a:lstStyle/>
          <a:p>
            <a:r>
              <a:rPr lang="en-US" dirty="0">
                <a:latin typeface="Aptos" panose="020B0004020202020204" pitchFamily="34" charset="0"/>
              </a:rPr>
              <a:t>Wire fraud in Real Estate and Businesses continues to devastate:</a:t>
            </a:r>
          </a:p>
          <a:p>
            <a:pPr lvl="1"/>
            <a:r>
              <a:rPr lang="en-US" dirty="0">
                <a:latin typeface="Aptos" panose="020B0004020202020204" pitchFamily="34" charset="0"/>
              </a:rPr>
              <a:t>$145 million in real estate wire fraud losses reported in 2023.</a:t>
            </a:r>
            <a:endParaRPr lang="en-US" sz="4400" dirty="0">
              <a:latin typeface="Aptos" panose="020B0004020202020204" pitchFamily="34" charset="0"/>
            </a:endParaRPr>
          </a:p>
          <a:p>
            <a:pPr lvl="1"/>
            <a:r>
              <a:rPr lang="en-US" dirty="0">
                <a:latin typeface="Aptos" panose="020B0004020202020204" pitchFamily="34" charset="0"/>
              </a:rPr>
              <a:t>Real estate transactions now show 51.8% risk indicators for wire/title fraud (Q4 2023).</a:t>
            </a:r>
            <a:endParaRPr lang="en-US" sz="4400" dirty="0">
              <a:latin typeface="Aptos" panose="020B0004020202020204" pitchFamily="34" charset="0"/>
            </a:endParaRPr>
          </a:p>
          <a:p>
            <a:pPr lvl="1"/>
            <a:r>
              <a:rPr lang="en-US" dirty="0">
                <a:latin typeface="Aptos" panose="020B0004020202020204" pitchFamily="34" charset="0"/>
              </a:rPr>
              <a:t>Median loss per victim exceeds $70,000.</a:t>
            </a:r>
            <a:endParaRPr lang="en-US" sz="4400" dirty="0">
              <a:latin typeface="Aptos" panose="020B0004020202020204" pitchFamily="34" charset="0"/>
            </a:endParaRPr>
          </a:p>
          <a:p>
            <a:pPr lvl="1"/>
            <a:r>
              <a:rPr lang="en-US" dirty="0">
                <a:latin typeface="Aptos" panose="020B0004020202020204" pitchFamily="34" charset="0"/>
              </a:rPr>
              <a:t>One in four homebuyers reported fraud targeting them during closing. </a:t>
            </a:r>
            <a:endParaRPr lang="en-US" sz="4400" dirty="0">
              <a:latin typeface="Aptos" panose="020B0004020202020204" pitchFamily="34" charset="0"/>
            </a:endParaRPr>
          </a:p>
          <a:p>
            <a:r>
              <a:rPr lang="en-US" b="1" dirty="0">
                <a:effectLst/>
                <a:latin typeface="Aptos" panose="020B0004020202020204" pitchFamily="34" charset="0"/>
                <a:ea typeface="Times New Roman" panose="02020603050405020304" pitchFamily="18" charset="0"/>
              </a:rPr>
              <a:t> </a:t>
            </a:r>
            <a:r>
              <a:rPr lang="en-US" dirty="0">
                <a:latin typeface="Aptos" panose="020B0004020202020204" pitchFamily="34" charset="0"/>
              </a:rPr>
              <a:t>Generative AI is fueling sharp increases in fraud:</a:t>
            </a:r>
          </a:p>
          <a:p>
            <a:pPr lvl="1"/>
            <a:r>
              <a:rPr lang="en-US" dirty="0">
                <a:latin typeface="Aptos" panose="020B0004020202020204" pitchFamily="34" charset="0"/>
              </a:rPr>
              <a:t>Deepfake impersonation scams increased 20-fold in three years.</a:t>
            </a:r>
            <a:endParaRPr lang="en-US" sz="4400" dirty="0">
              <a:latin typeface="Aptos" panose="020B0004020202020204" pitchFamily="34" charset="0"/>
            </a:endParaRPr>
          </a:p>
          <a:p>
            <a:pPr lvl="1"/>
            <a:r>
              <a:rPr lang="en-US" dirty="0">
                <a:latin typeface="Aptos" panose="020B0004020202020204" pitchFamily="34" charset="0"/>
              </a:rPr>
              <a:t>FINRA warns GenAI scams—including fake IDs, video/audio deepfakes—to impersonate experts are rising quickly. By 2027, fraud losses could hit $40 billion. </a:t>
            </a:r>
            <a:endParaRPr lang="en-US" sz="4400" dirty="0">
              <a:latin typeface="Aptos" panose="020B0004020202020204" pitchFamily="34" charset="0"/>
            </a:endParaRPr>
          </a:p>
          <a:p>
            <a:pPr lvl="1"/>
            <a:r>
              <a:rPr lang="en-US" dirty="0">
                <a:latin typeface="Aptos" panose="020B0004020202020204" pitchFamily="34" charset="0"/>
              </a:rPr>
              <a:t>McAfee finds Americans now face on average 2.6 deepfake videos daily, with deepfake scams rising 10×, and North America up 1,740% in 2024. Victims lose both money and emotional well-being. </a:t>
            </a:r>
            <a:endParaRPr lang="en-US" sz="4400" dirty="0">
              <a:latin typeface="Aptos" panose="020B0004020202020204" pitchFamily="34" charset="0"/>
            </a:endParaRPr>
          </a:p>
          <a:p>
            <a:pPr lvl="1"/>
            <a:r>
              <a:rPr lang="en-US" dirty="0">
                <a:latin typeface="Aptos" panose="020B0004020202020204" pitchFamily="34" charset="0"/>
              </a:rPr>
              <a:t>Executive-targeted deepfake attacks are increasing: 51% of security pros saw such incidents in 2025 vs. 43% in 2023. </a:t>
            </a:r>
            <a:endParaRPr lang="en-US" sz="4400" dirty="0">
              <a:latin typeface="Aptos" panose="020B0004020202020204" pitchFamily="34" charset="0"/>
            </a:endParaRPr>
          </a:p>
          <a:p>
            <a:r>
              <a:rPr lang="en-US" dirty="0">
                <a:latin typeface="Aptos" panose="020B0004020202020204" pitchFamily="34" charset="0"/>
              </a:rPr>
              <a:t>The Wall Street Journal reports over 105,000 deepfake attacks in the U.S. during 2024, with $200 million in Q1 financial losses alone.</a:t>
            </a:r>
          </a:p>
        </p:txBody>
      </p:sp>
      <p:pic>
        <p:nvPicPr>
          <p:cNvPr id="4" name="Picture 3">
            <a:extLst>
              <a:ext uri="{FF2B5EF4-FFF2-40B4-BE49-F238E27FC236}">
                <a16:creationId xmlns:a16="http://schemas.microsoft.com/office/drawing/2014/main" id="{04CBBC59-AE6B-23A9-A09C-59E0E2358450}"/>
              </a:ext>
            </a:extLst>
          </p:cNvPr>
          <p:cNvPicPr>
            <a:picLocks noChangeAspect="1"/>
          </p:cNvPicPr>
          <p:nvPr/>
        </p:nvPicPr>
        <p:blipFill>
          <a:blip r:embed="rId2"/>
          <a:stretch>
            <a:fillRect/>
          </a:stretch>
        </p:blipFill>
        <p:spPr>
          <a:xfrm>
            <a:off x="9198915" y="5523275"/>
            <a:ext cx="2073965" cy="593333"/>
          </a:xfrm>
          <a:prstGeom prst="rect">
            <a:avLst/>
          </a:prstGeom>
        </p:spPr>
      </p:pic>
    </p:spTree>
    <p:extLst>
      <p:ext uri="{BB962C8B-B14F-4D97-AF65-F5344CB8AC3E}">
        <p14:creationId xmlns:p14="http://schemas.microsoft.com/office/powerpoint/2010/main" val="10837298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66948-6D32-D991-18D7-97740E4F78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90FEF2-044A-A2A2-31E1-3DD6D14C123F}"/>
              </a:ext>
            </a:extLst>
          </p:cNvPr>
          <p:cNvSpPr>
            <a:spLocks noGrp="1"/>
          </p:cNvSpPr>
          <p:nvPr>
            <p:ph type="title"/>
          </p:nvPr>
        </p:nvSpPr>
        <p:spPr>
          <a:xfrm>
            <a:off x="838200" y="365126"/>
            <a:ext cx="10515600" cy="848679"/>
          </a:xfrm>
        </p:spPr>
        <p:txBody>
          <a:bodyPr>
            <a:normAutofit/>
          </a:bodyPr>
          <a:lstStyle/>
          <a:p>
            <a:r>
              <a:rPr lang="en-US" dirty="0">
                <a:latin typeface="Elephant" panose="02020904090505020303" pitchFamily="18" charset="0"/>
              </a:rPr>
              <a:t>Fraud Statistics </a:t>
            </a:r>
          </a:p>
        </p:txBody>
      </p:sp>
      <p:sp>
        <p:nvSpPr>
          <p:cNvPr id="3" name="Content Placeholder 2">
            <a:extLst>
              <a:ext uri="{FF2B5EF4-FFF2-40B4-BE49-F238E27FC236}">
                <a16:creationId xmlns:a16="http://schemas.microsoft.com/office/drawing/2014/main" id="{40298376-0491-659F-426E-A5CA04C479F4}"/>
              </a:ext>
            </a:extLst>
          </p:cNvPr>
          <p:cNvSpPr>
            <a:spLocks noGrp="1"/>
          </p:cNvSpPr>
          <p:nvPr>
            <p:ph idx="1"/>
          </p:nvPr>
        </p:nvSpPr>
        <p:spPr>
          <a:xfrm>
            <a:off x="838200" y="1929383"/>
            <a:ext cx="10515600" cy="4706085"/>
          </a:xfrm>
        </p:spPr>
        <p:txBody>
          <a:bodyPr>
            <a:noAutofit/>
          </a:bodyPr>
          <a:lstStyle/>
          <a:p>
            <a:r>
              <a:rPr lang="en-US" sz="1600" dirty="0">
                <a:latin typeface="Aptos" panose="020B0004020202020204" pitchFamily="34" charset="0"/>
              </a:rPr>
              <a:t>Title companies are uniquely exposed to these surging fraud trends, especially during the vulnerable wire transfer and closing phases of real estate transactions.</a:t>
            </a:r>
          </a:p>
          <a:p>
            <a:pPr lvl="0"/>
            <a:r>
              <a:rPr lang="en-US" sz="1600" dirty="0">
                <a:latin typeface="Aptos" panose="020B0004020202020204" pitchFamily="34" charset="0"/>
              </a:rPr>
              <a:t>Phishing Impersonation Threats</a:t>
            </a:r>
          </a:p>
          <a:p>
            <a:r>
              <a:rPr lang="en-US" sz="1600" dirty="0">
                <a:latin typeface="Aptos" panose="020B0004020202020204" pitchFamily="34" charset="0"/>
              </a:rPr>
              <a:t>Over 53% of reported mortgage scams involve phishing—scammers impersonate title companies, lenders, or agents to reroute funds. </a:t>
            </a:r>
          </a:p>
          <a:p>
            <a:pPr lvl="0"/>
            <a:r>
              <a:rPr lang="en-US" sz="1600" dirty="0">
                <a:latin typeface="Aptos" panose="020B0004020202020204" pitchFamily="34" charset="0"/>
              </a:rPr>
              <a:t>Wire Fraud During Closing</a:t>
            </a:r>
          </a:p>
          <a:p>
            <a:r>
              <a:rPr lang="en-US" sz="1600" dirty="0">
                <a:latin typeface="Aptos" panose="020B0004020202020204" pitchFamily="34" charset="0"/>
              </a:rPr>
              <a:t>Real estate wire fraud—commonly BEC (business email compromise)—is surging:</a:t>
            </a:r>
          </a:p>
          <a:p>
            <a:pPr lvl="1"/>
            <a:r>
              <a:rPr lang="en-US" sz="1600" dirty="0">
                <a:latin typeface="Aptos" panose="020B0004020202020204" pitchFamily="34" charset="0"/>
              </a:rPr>
              <a:t>$145 million lost in 2023 to wire fraud.</a:t>
            </a:r>
          </a:p>
          <a:p>
            <a:pPr lvl="1"/>
            <a:r>
              <a:rPr lang="en-US" sz="1600" dirty="0">
                <a:latin typeface="Aptos" panose="020B0004020202020204" pitchFamily="34" charset="0"/>
              </a:rPr>
              <a:t>Nearly 52% of real estate closings flagged for wire/title fraud risks.</a:t>
            </a:r>
          </a:p>
          <a:p>
            <a:pPr lvl="1"/>
            <a:r>
              <a:rPr lang="en-US" sz="1600" dirty="0">
                <a:latin typeface="Aptos" panose="020B0004020202020204" pitchFamily="34" charset="0"/>
              </a:rPr>
              <a:t>Median losses exceed $70,000. </a:t>
            </a:r>
          </a:p>
          <a:p>
            <a:pPr lvl="1"/>
            <a:r>
              <a:rPr lang="en-US" sz="1600" dirty="0">
                <a:latin typeface="Aptos" panose="020B0004020202020204" pitchFamily="34" charset="0"/>
              </a:rPr>
              <a:t>Case in Point-Email Compromise:  One homeowner (in a Linked blog recount) nearly fell victim to a title company email spoof. The scam included correct wire instructions, a fake website/email, and almost went through until flagged by their bank’s fraud team. </a:t>
            </a:r>
          </a:p>
        </p:txBody>
      </p:sp>
      <p:pic>
        <p:nvPicPr>
          <p:cNvPr id="4" name="Picture 3">
            <a:extLst>
              <a:ext uri="{FF2B5EF4-FFF2-40B4-BE49-F238E27FC236}">
                <a16:creationId xmlns:a16="http://schemas.microsoft.com/office/drawing/2014/main" id="{2F227176-AEDC-2272-1CD8-367E2B5F1DE7}"/>
              </a:ext>
            </a:extLst>
          </p:cNvPr>
          <p:cNvPicPr>
            <a:picLocks noChangeAspect="1"/>
          </p:cNvPicPr>
          <p:nvPr/>
        </p:nvPicPr>
        <p:blipFill>
          <a:blip r:embed="rId2"/>
          <a:stretch>
            <a:fillRect/>
          </a:stretch>
        </p:blipFill>
        <p:spPr>
          <a:xfrm>
            <a:off x="9279835" y="6042135"/>
            <a:ext cx="2073965" cy="593333"/>
          </a:xfrm>
          <a:prstGeom prst="rect">
            <a:avLst/>
          </a:prstGeom>
        </p:spPr>
      </p:pic>
    </p:spTree>
    <p:extLst>
      <p:ext uri="{BB962C8B-B14F-4D97-AF65-F5344CB8AC3E}">
        <p14:creationId xmlns:p14="http://schemas.microsoft.com/office/powerpoint/2010/main" val="863635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68804-4E36-2A76-C6B3-B2730B69CA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F1813D-6A01-A4F0-D20A-85E7B472E358}"/>
              </a:ext>
            </a:extLst>
          </p:cNvPr>
          <p:cNvSpPr>
            <a:spLocks noGrp="1"/>
          </p:cNvSpPr>
          <p:nvPr>
            <p:ph type="title"/>
          </p:nvPr>
        </p:nvSpPr>
        <p:spPr>
          <a:xfrm>
            <a:off x="838200" y="365126"/>
            <a:ext cx="10515600" cy="1220914"/>
          </a:xfrm>
        </p:spPr>
        <p:txBody>
          <a:bodyPr>
            <a:normAutofit/>
          </a:bodyPr>
          <a:lstStyle/>
          <a:p>
            <a:r>
              <a:rPr lang="en-US" dirty="0">
                <a:latin typeface="Elephant" panose="02020904090505020303" pitchFamily="18" charset="0"/>
              </a:rPr>
              <a:t>Fraud Statistics </a:t>
            </a:r>
          </a:p>
        </p:txBody>
      </p:sp>
      <p:sp>
        <p:nvSpPr>
          <p:cNvPr id="3" name="Content Placeholder 2">
            <a:extLst>
              <a:ext uri="{FF2B5EF4-FFF2-40B4-BE49-F238E27FC236}">
                <a16:creationId xmlns:a16="http://schemas.microsoft.com/office/drawing/2014/main" id="{C042B646-0AA2-5E8D-F1A4-B2D9BF6BE438}"/>
              </a:ext>
            </a:extLst>
          </p:cNvPr>
          <p:cNvSpPr>
            <a:spLocks noGrp="1"/>
          </p:cNvSpPr>
          <p:nvPr>
            <p:ph idx="1"/>
          </p:nvPr>
        </p:nvSpPr>
        <p:spPr>
          <a:xfrm>
            <a:off x="838200" y="1929383"/>
            <a:ext cx="10515600" cy="4770822"/>
          </a:xfrm>
        </p:spPr>
        <p:txBody>
          <a:bodyPr>
            <a:noAutofit/>
          </a:bodyPr>
          <a:lstStyle/>
          <a:p>
            <a:r>
              <a:rPr lang="en-US" sz="2000" b="1" dirty="0">
                <a:latin typeface="Aptos" panose="020B0004020202020204" pitchFamily="34" charset="0"/>
              </a:rPr>
              <a:t>Impact on Title Companies</a:t>
            </a:r>
          </a:p>
          <a:p>
            <a:pPr lvl="1"/>
            <a:r>
              <a:rPr lang="en-US" sz="2000" dirty="0">
                <a:latin typeface="Aptos" panose="020B0004020202020204" pitchFamily="34" charset="0"/>
              </a:rPr>
              <a:t>Wire diversion scams: Impersonation of title agents or banks to reroute closing funds.</a:t>
            </a:r>
          </a:p>
          <a:p>
            <a:pPr lvl="1"/>
            <a:r>
              <a:rPr lang="en-US" sz="2000" dirty="0">
                <a:latin typeface="Aptos" panose="020B0004020202020204" pitchFamily="34" charset="0"/>
              </a:rPr>
              <a:t>Reputation risk: A single high-loss incident can erode trust and invite legal fallout.</a:t>
            </a:r>
          </a:p>
          <a:p>
            <a:pPr lvl="1"/>
            <a:r>
              <a:rPr lang="en-US" sz="2000" dirty="0">
                <a:latin typeface="Aptos" panose="020B0004020202020204" pitchFamily="34" charset="0"/>
              </a:rPr>
              <a:t>Operational burden: More stringent verification, training, and tech tools (like secure portals) become necessary.</a:t>
            </a:r>
          </a:p>
          <a:p>
            <a:pPr lvl="1"/>
            <a:r>
              <a:rPr lang="en-US" sz="2000" dirty="0">
                <a:latin typeface="Aptos" panose="020B0004020202020204" pitchFamily="34" charset="0"/>
              </a:rPr>
              <a:t>Liability exposure: If funds are misdirected during closing, title insurers may face claims.</a:t>
            </a:r>
          </a:p>
          <a:p>
            <a:pPr lvl="1"/>
            <a:endParaRPr lang="en-US" sz="4400" dirty="0"/>
          </a:p>
          <a:p>
            <a:endParaRPr lang="en-US" sz="1600" dirty="0">
              <a:latin typeface="Aptos" panose="020B0004020202020204" pitchFamily="34" charset="0"/>
            </a:endParaRPr>
          </a:p>
        </p:txBody>
      </p:sp>
      <p:pic>
        <p:nvPicPr>
          <p:cNvPr id="4" name="Picture 3">
            <a:extLst>
              <a:ext uri="{FF2B5EF4-FFF2-40B4-BE49-F238E27FC236}">
                <a16:creationId xmlns:a16="http://schemas.microsoft.com/office/drawing/2014/main" id="{4B5F090C-31EF-CC5A-837C-7161FE4F9B61}"/>
              </a:ext>
            </a:extLst>
          </p:cNvPr>
          <p:cNvPicPr>
            <a:picLocks noChangeAspect="1"/>
          </p:cNvPicPr>
          <p:nvPr/>
        </p:nvPicPr>
        <p:blipFill>
          <a:blip r:embed="rId2"/>
          <a:stretch>
            <a:fillRect/>
          </a:stretch>
        </p:blipFill>
        <p:spPr>
          <a:xfrm>
            <a:off x="9554965" y="6106872"/>
            <a:ext cx="2073965" cy="593333"/>
          </a:xfrm>
          <a:prstGeom prst="rect">
            <a:avLst/>
          </a:prstGeom>
        </p:spPr>
      </p:pic>
      <p:graphicFrame>
        <p:nvGraphicFramePr>
          <p:cNvPr id="10" name="Table 9">
            <a:extLst>
              <a:ext uri="{FF2B5EF4-FFF2-40B4-BE49-F238E27FC236}">
                <a16:creationId xmlns:a16="http://schemas.microsoft.com/office/drawing/2014/main" id="{86DFD5E8-E596-4A59-47A0-77D1A9D2235A}"/>
              </a:ext>
            </a:extLst>
          </p:cNvPr>
          <p:cNvGraphicFramePr>
            <a:graphicFrameLocks noGrp="1"/>
          </p:cNvGraphicFramePr>
          <p:nvPr>
            <p:extLst>
              <p:ext uri="{D42A27DB-BD31-4B8C-83A1-F6EECF244321}">
                <p14:modId xmlns:p14="http://schemas.microsoft.com/office/powerpoint/2010/main" val="2949372683"/>
              </p:ext>
            </p:extLst>
          </p:nvPr>
        </p:nvGraphicFramePr>
        <p:xfrm>
          <a:off x="838200" y="4304963"/>
          <a:ext cx="8629482" cy="2395248"/>
        </p:xfrm>
        <a:graphic>
          <a:graphicData uri="http://schemas.openxmlformats.org/drawingml/2006/table">
            <a:tbl>
              <a:tblPr firstRow="1" firstCol="1" bandRow="1">
                <a:tableStyleId>{5C22544A-7EE6-4342-B048-85BDC9FD1C3A}</a:tableStyleId>
              </a:tblPr>
              <a:tblGrid>
                <a:gridCol w="4314741">
                  <a:extLst>
                    <a:ext uri="{9D8B030D-6E8A-4147-A177-3AD203B41FA5}">
                      <a16:colId xmlns:a16="http://schemas.microsoft.com/office/drawing/2014/main" val="1550469406"/>
                    </a:ext>
                  </a:extLst>
                </a:gridCol>
                <a:gridCol w="4314741">
                  <a:extLst>
                    <a:ext uri="{9D8B030D-6E8A-4147-A177-3AD203B41FA5}">
                      <a16:colId xmlns:a16="http://schemas.microsoft.com/office/drawing/2014/main" val="1135846357"/>
                    </a:ext>
                  </a:extLst>
                </a:gridCol>
              </a:tblGrid>
              <a:tr h="299406">
                <a:tc>
                  <a:txBody>
                    <a:bodyPr/>
                    <a:lstStyle/>
                    <a:p>
                      <a:pPr marL="0" marR="0" algn="ctr">
                        <a:spcBef>
                          <a:spcPts val="1200"/>
                        </a:spcBef>
                        <a:spcAft>
                          <a:spcPts val="1200"/>
                        </a:spcAft>
                        <a:buNone/>
                      </a:pPr>
                      <a:r>
                        <a:rPr lang="en-US" sz="1200" dirty="0">
                          <a:effectLst/>
                          <a:latin typeface="Aptos" panose="020B0004020202020204" pitchFamily="34" charset="0"/>
                        </a:rPr>
                        <a:t>Area</a:t>
                      </a:r>
                      <a:endParaRPr lang="en-US" sz="1200" dirty="0">
                        <a:effectLst/>
                        <a:latin typeface="Aptos" panose="020B0004020202020204" pitchFamily="34" charset="0"/>
                        <a:ea typeface="Aptos" panose="020B0004020202020204" pitchFamily="34" charset="0"/>
                        <a:cs typeface="Aptos" panose="020B0004020202020204" pitchFamily="34" charset="0"/>
                      </a:endParaRPr>
                    </a:p>
                  </a:txBody>
                  <a:tcPr marL="9525" marR="9525" marT="9525" marB="9525" anchor="ctr"/>
                </a:tc>
                <a:tc>
                  <a:txBody>
                    <a:bodyPr/>
                    <a:lstStyle/>
                    <a:p>
                      <a:pPr marL="0" marR="0" algn="ctr">
                        <a:spcBef>
                          <a:spcPts val="1200"/>
                        </a:spcBef>
                        <a:spcAft>
                          <a:spcPts val="1200"/>
                        </a:spcAft>
                        <a:buNone/>
                      </a:pPr>
                      <a:r>
                        <a:rPr lang="en-US" sz="1200">
                          <a:effectLst/>
                          <a:latin typeface="Aptos" panose="020B0004020202020204" pitchFamily="34" charset="0"/>
                        </a:rPr>
                        <a:t>Trend / Statistic</a:t>
                      </a:r>
                      <a:endParaRPr lang="en-US" sz="1200">
                        <a:effectLst/>
                        <a:latin typeface="Aptos" panose="020B0004020202020204" pitchFamily="34" charset="0"/>
                        <a:ea typeface="Aptos" panose="020B0004020202020204" pitchFamily="34" charset="0"/>
                        <a:cs typeface="Aptos" panose="020B0004020202020204" pitchFamily="34" charset="0"/>
                      </a:endParaRPr>
                    </a:p>
                  </a:txBody>
                  <a:tcPr marL="9525" marR="9525" marT="9525" marB="9525" anchor="ctr"/>
                </a:tc>
                <a:extLst>
                  <a:ext uri="{0D108BD9-81ED-4DB2-BD59-A6C34878D82A}">
                    <a16:rowId xmlns:a16="http://schemas.microsoft.com/office/drawing/2014/main" val="2702055129"/>
                  </a:ext>
                </a:extLst>
              </a:tr>
              <a:tr h="299406">
                <a:tc>
                  <a:txBody>
                    <a:bodyPr/>
                    <a:lstStyle/>
                    <a:p>
                      <a:pPr marL="0" marR="0">
                        <a:spcBef>
                          <a:spcPts val="1200"/>
                        </a:spcBef>
                        <a:spcAft>
                          <a:spcPts val="1200"/>
                        </a:spcAft>
                        <a:buNone/>
                      </a:pPr>
                      <a:r>
                        <a:rPr lang="en-US" sz="1200" dirty="0">
                          <a:effectLst/>
                          <a:latin typeface="Aptos" panose="020B0004020202020204" pitchFamily="34" charset="0"/>
                        </a:rPr>
                        <a:t>Overall fraud losses</a:t>
                      </a:r>
                      <a:endParaRPr lang="en-US" sz="1200" dirty="0">
                        <a:effectLst/>
                        <a:latin typeface="Aptos" panose="020B0004020202020204" pitchFamily="34" charset="0"/>
                        <a:ea typeface="Aptos" panose="020B0004020202020204" pitchFamily="34" charset="0"/>
                        <a:cs typeface="Aptos" panose="020B0004020202020204" pitchFamily="34" charset="0"/>
                      </a:endParaRPr>
                    </a:p>
                  </a:txBody>
                  <a:tcPr marL="9525" marR="9525" marT="9525" marB="9525" anchor="ctr"/>
                </a:tc>
                <a:tc>
                  <a:txBody>
                    <a:bodyPr/>
                    <a:lstStyle/>
                    <a:p>
                      <a:pPr marL="0" marR="0">
                        <a:spcBef>
                          <a:spcPts val="1200"/>
                        </a:spcBef>
                        <a:spcAft>
                          <a:spcPts val="1200"/>
                        </a:spcAft>
                        <a:buNone/>
                      </a:pPr>
                      <a:r>
                        <a:rPr lang="en-US" sz="1200">
                          <a:effectLst/>
                          <a:latin typeface="Aptos" panose="020B0004020202020204" pitchFamily="34" charset="0"/>
                        </a:rPr>
                        <a:t>$12.5B (2024), up 25% </a:t>
                      </a:r>
                      <a:endParaRPr lang="en-US" sz="1200">
                        <a:effectLst/>
                        <a:latin typeface="Aptos" panose="020B0004020202020204" pitchFamily="34" charset="0"/>
                        <a:ea typeface="Aptos" panose="020B0004020202020204" pitchFamily="34" charset="0"/>
                        <a:cs typeface="Aptos" panose="020B0004020202020204" pitchFamily="34" charset="0"/>
                      </a:endParaRPr>
                    </a:p>
                  </a:txBody>
                  <a:tcPr marL="9525" marR="9525" marT="9525" marB="9525" anchor="ctr"/>
                </a:tc>
                <a:extLst>
                  <a:ext uri="{0D108BD9-81ED-4DB2-BD59-A6C34878D82A}">
                    <a16:rowId xmlns:a16="http://schemas.microsoft.com/office/drawing/2014/main" val="2875327463"/>
                  </a:ext>
                </a:extLst>
              </a:tr>
              <a:tr h="299406">
                <a:tc>
                  <a:txBody>
                    <a:bodyPr/>
                    <a:lstStyle/>
                    <a:p>
                      <a:pPr marL="0" marR="0">
                        <a:spcBef>
                          <a:spcPts val="1200"/>
                        </a:spcBef>
                        <a:spcAft>
                          <a:spcPts val="1200"/>
                        </a:spcAft>
                        <a:buNone/>
                      </a:pPr>
                      <a:r>
                        <a:rPr lang="en-US" sz="1200" dirty="0">
                          <a:effectLst/>
                          <a:latin typeface="Aptos" panose="020B0004020202020204" pitchFamily="34" charset="0"/>
                        </a:rPr>
                        <a:t>Total scam losses (IC3)</a:t>
                      </a:r>
                      <a:endParaRPr lang="en-US" sz="1200" dirty="0">
                        <a:effectLst/>
                        <a:latin typeface="Aptos" panose="020B0004020202020204" pitchFamily="34" charset="0"/>
                        <a:ea typeface="Aptos" panose="020B0004020202020204" pitchFamily="34" charset="0"/>
                        <a:cs typeface="Aptos" panose="020B0004020202020204" pitchFamily="34" charset="0"/>
                      </a:endParaRPr>
                    </a:p>
                  </a:txBody>
                  <a:tcPr marL="9525" marR="9525" marT="9525" marB="9525" anchor="ctr"/>
                </a:tc>
                <a:tc>
                  <a:txBody>
                    <a:bodyPr/>
                    <a:lstStyle/>
                    <a:p>
                      <a:pPr marL="0" marR="0">
                        <a:spcBef>
                          <a:spcPts val="1200"/>
                        </a:spcBef>
                        <a:spcAft>
                          <a:spcPts val="1200"/>
                        </a:spcAft>
                        <a:buNone/>
                      </a:pPr>
                      <a:r>
                        <a:rPr lang="en-US" sz="1200">
                          <a:effectLst/>
                          <a:latin typeface="Aptos" panose="020B0004020202020204" pitchFamily="34" charset="0"/>
                        </a:rPr>
                        <a:t>$16.6B (2024), up 33% </a:t>
                      </a:r>
                      <a:endParaRPr lang="en-US" sz="1200">
                        <a:effectLst/>
                        <a:latin typeface="Aptos" panose="020B0004020202020204" pitchFamily="34" charset="0"/>
                        <a:ea typeface="Aptos" panose="020B0004020202020204" pitchFamily="34" charset="0"/>
                        <a:cs typeface="Aptos" panose="020B0004020202020204" pitchFamily="34" charset="0"/>
                      </a:endParaRPr>
                    </a:p>
                  </a:txBody>
                  <a:tcPr marL="9525" marR="9525" marT="9525" marB="9525" anchor="ctr"/>
                </a:tc>
                <a:extLst>
                  <a:ext uri="{0D108BD9-81ED-4DB2-BD59-A6C34878D82A}">
                    <a16:rowId xmlns:a16="http://schemas.microsoft.com/office/drawing/2014/main" val="2496585990"/>
                  </a:ext>
                </a:extLst>
              </a:tr>
              <a:tr h="299406">
                <a:tc>
                  <a:txBody>
                    <a:bodyPr/>
                    <a:lstStyle/>
                    <a:p>
                      <a:pPr marL="0" marR="0">
                        <a:spcBef>
                          <a:spcPts val="1200"/>
                        </a:spcBef>
                        <a:spcAft>
                          <a:spcPts val="1200"/>
                        </a:spcAft>
                        <a:buNone/>
                      </a:pPr>
                      <a:r>
                        <a:rPr lang="en-US" sz="1200" dirty="0">
                          <a:effectLst/>
                          <a:latin typeface="Aptos" panose="020B0004020202020204" pitchFamily="34" charset="0"/>
                        </a:rPr>
                        <a:t>Mortgage scams</a:t>
                      </a:r>
                      <a:endParaRPr lang="en-US" sz="1200" dirty="0">
                        <a:effectLst/>
                        <a:latin typeface="Aptos" panose="020B0004020202020204" pitchFamily="34" charset="0"/>
                        <a:ea typeface="Aptos" panose="020B0004020202020204" pitchFamily="34" charset="0"/>
                        <a:cs typeface="Aptos" panose="020B0004020202020204" pitchFamily="34" charset="0"/>
                      </a:endParaRPr>
                    </a:p>
                  </a:txBody>
                  <a:tcPr marL="9525" marR="9525" marT="9525" marB="9525" anchor="ctr"/>
                </a:tc>
                <a:tc>
                  <a:txBody>
                    <a:bodyPr/>
                    <a:lstStyle/>
                    <a:p>
                      <a:pPr marL="0" marR="0">
                        <a:spcBef>
                          <a:spcPts val="1200"/>
                        </a:spcBef>
                        <a:spcAft>
                          <a:spcPts val="1200"/>
                        </a:spcAft>
                        <a:buNone/>
                      </a:pPr>
                      <a:r>
                        <a:rPr lang="en-US" sz="1200" dirty="0">
                          <a:effectLst/>
                          <a:latin typeface="Aptos" panose="020B0004020202020204" pitchFamily="34" charset="0"/>
                        </a:rPr>
                        <a:t>+407% since 2022, avg loss $16.8K </a:t>
                      </a:r>
                      <a:endParaRPr lang="en-US" sz="1200" dirty="0">
                        <a:effectLst/>
                        <a:latin typeface="Aptos" panose="020B0004020202020204" pitchFamily="34" charset="0"/>
                        <a:ea typeface="Aptos" panose="020B0004020202020204" pitchFamily="34" charset="0"/>
                        <a:cs typeface="Aptos" panose="020B0004020202020204" pitchFamily="34" charset="0"/>
                      </a:endParaRPr>
                    </a:p>
                  </a:txBody>
                  <a:tcPr marL="9525" marR="9525" marT="9525" marB="9525" anchor="ctr"/>
                </a:tc>
                <a:extLst>
                  <a:ext uri="{0D108BD9-81ED-4DB2-BD59-A6C34878D82A}">
                    <a16:rowId xmlns:a16="http://schemas.microsoft.com/office/drawing/2014/main" val="365366661"/>
                  </a:ext>
                </a:extLst>
              </a:tr>
              <a:tr h="299406">
                <a:tc>
                  <a:txBody>
                    <a:bodyPr/>
                    <a:lstStyle/>
                    <a:p>
                      <a:pPr marL="0" marR="0">
                        <a:spcBef>
                          <a:spcPts val="1200"/>
                        </a:spcBef>
                        <a:spcAft>
                          <a:spcPts val="1200"/>
                        </a:spcAft>
                        <a:buNone/>
                      </a:pPr>
                      <a:r>
                        <a:rPr lang="en-US" sz="1200" dirty="0">
                          <a:effectLst/>
                          <a:latin typeface="Aptos" panose="020B0004020202020204" pitchFamily="34" charset="0"/>
                        </a:rPr>
                        <a:t>Real estate wire fraud</a:t>
                      </a:r>
                      <a:endParaRPr lang="en-US" sz="1200" dirty="0">
                        <a:effectLst/>
                        <a:latin typeface="Aptos" panose="020B0004020202020204" pitchFamily="34" charset="0"/>
                        <a:ea typeface="Aptos" panose="020B0004020202020204" pitchFamily="34" charset="0"/>
                        <a:cs typeface="Aptos" panose="020B0004020202020204" pitchFamily="34" charset="0"/>
                      </a:endParaRPr>
                    </a:p>
                  </a:txBody>
                  <a:tcPr marL="9525" marR="9525" marT="9525" marB="9525" anchor="ctr"/>
                </a:tc>
                <a:tc>
                  <a:txBody>
                    <a:bodyPr/>
                    <a:lstStyle/>
                    <a:p>
                      <a:pPr marL="0" marR="0">
                        <a:spcBef>
                          <a:spcPts val="1200"/>
                        </a:spcBef>
                        <a:spcAft>
                          <a:spcPts val="1200"/>
                        </a:spcAft>
                        <a:buNone/>
                      </a:pPr>
                      <a:r>
                        <a:rPr lang="en-US" sz="1200">
                          <a:effectLst/>
                          <a:latin typeface="Aptos" panose="020B0004020202020204" pitchFamily="34" charset="0"/>
                        </a:rPr>
                        <a:t>$145M in 2023, median loss &gt;$70K </a:t>
                      </a:r>
                      <a:endParaRPr lang="en-US" sz="1200">
                        <a:effectLst/>
                        <a:latin typeface="Aptos" panose="020B0004020202020204" pitchFamily="34" charset="0"/>
                        <a:ea typeface="Aptos" panose="020B0004020202020204" pitchFamily="34" charset="0"/>
                        <a:cs typeface="Aptos" panose="020B0004020202020204" pitchFamily="34" charset="0"/>
                      </a:endParaRPr>
                    </a:p>
                  </a:txBody>
                  <a:tcPr marL="9525" marR="9525" marT="9525" marB="9525" anchor="ctr"/>
                </a:tc>
                <a:extLst>
                  <a:ext uri="{0D108BD9-81ED-4DB2-BD59-A6C34878D82A}">
                    <a16:rowId xmlns:a16="http://schemas.microsoft.com/office/drawing/2014/main" val="2034086502"/>
                  </a:ext>
                </a:extLst>
              </a:tr>
              <a:tr h="299406">
                <a:tc>
                  <a:txBody>
                    <a:bodyPr/>
                    <a:lstStyle/>
                    <a:p>
                      <a:pPr marL="0" marR="0">
                        <a:spcBef>
                          <a:spcPts val="1200"/>
                        </a:spcBef>
                        <a:spcAft>
                          <a:spcPts val="1200"/>
                        </a:spcAft>
                        <a:buNone/>
                      </a:pPr>
                      <a:r>
                        <a:rPr lang="en-US" sz="1200" dirty="0">
                          <a:effectLst/>
                          <a:latin typeface="Aptos" panose="020B0004020202020204" pitchFamily="34" charset="0"/>
                        </a:rPr>
                        <a:t>Deepfake &amp; GenAI fraud</a:t>
                      </a:r>
                      <a:endParaRPr lang="en-US" sz="1200" dirty="0">
                        <a:effectLst/>
                        <a:latin typeface="Aptos" panose="020B0004020202020204" pitchFamily="34" charset="0"/>
                        <a:ea typeface="Aptos" panose="020B0004020202020204" pitchFamily="34" charset="0"/>
                        <a:cs typeface="Aptos" panose="020B0004020202020204" pitchFamily="34" charset="0"/>
                      </a:endParaRPr>
                    </a:p>
                  </a:txBody>
                  <a:tcPr marL="9525" marR="9525" marT="9525" marB="9525" anchor="ctr"/>
                </a:tc>
                <a:tc>
                  <a:txBody>
                    <a:bodyPr/>
                    <a:lstStyle/>
                    <a:p>
                      <a:pPr marL="0" marR="0">
                        <a:spcBef>
                          <a:spcPts val="1200"/>
                        </a:spcBef>
                        <a:spcAft>
                          <a:spcPts val="1200"/>
                        </a:spcAft>
                        <a:buNone/>
                      </a:pPr>
                      <a:r>
                        <a:rPr lang="en-US" sz="1200">
                          <a:effectLst/>
                          <a:latin typeface="Aptos" panose="020B0004020202020204" pitchFamily="34" charset="0"/>
                        </a:rPr>
                        <a:t>20× increase; $200M lost in Q1 2024 </a:t>
                      </a:r>
                      <a:endParaRPr lang="en-US" sz="1200">
                        <a:effectLst/>
                        <a:latin typeface="Aptos" panose="020B0004020202020204" pitchFamily="34" charset="0"/>
                        <a:ea typeface="Aptos" panose="020B0004020202020204" pitchFamily="34" charset="0"/>
                        <a:cs typeface="Aptos" panose="020B0004020202020204" pitchFamily="34" charset="0"/>
                      </a:endParaRPr>
                    </a:p>
                  </a:txBody>
                  <a:tcPr marL="9525" marR="9525" marT="9525" marB="9525" anchor="ctr"/>
                </a:tc>
                <a:extLst>
                  <a:ext uri="{0D108BD9-81ED-4DB2-BD59-A6C34878D82A}">
                    <a16:rowId xmlns:a16="http://schemas.microsoft.com/office/drawing/2014/main" val="381008280"/>
                  </a:ext>
                </a:extLst>
              </a:tr>
              <a:tr h="299406">
                <a:tc>
                  <a:txBody>
                    <a:bodyPr/>
                    <a:lstStyle/>
                    <a:p>
                      <a:pPr marL="0" marR="0">
                        <a:spcBef>
                          <a:spcPts val="1200"/>
                        </a:spcBef>
                        <a:spcAft>
                          <a:spcPts val="1200"/>
                        </a:spcAft>
                        <a:buNone/>
                      </a:pPr>
                      <a:r>
                        <a:rPr lang="en-US" sz="1200" dirty="0">
                          <a:effectLst/>
                          <a:latin typeface="Aptos" panose="020B0004020202020204" pitchFamily="34" charset="0"/>
                        </a:rPr>
                        <a:t>Executive-targeted attacks</a:t>
                      </a:r>
                      <a:endParaRPr lang="en-US" sz="1200" dirty="0">
                        <a:effectLst/>
                        <a:latin typeface="Aptos" panose="020B0004020202020204" pitchFamily="34" charset="0"/>
                        <a:ea typeface="Aptos" panose="020B0004020202020204" pitchFamily="34" charset="0"/>
                        <a:cs typeface="Aptos" panose="020B0004020202020204" pitchFamily="34" charset="0"/>
                      </a:endParaRPr>
                    </a:p>
                  </a:txBody>
                  <a:tcPr marL="9525" marR="9525" marT="9525" marB="9525" anchor="ctr"/>
                </a:tc>
                <a:tc>
                  <a:txBody>
                    <a:bodyPr/>
                    <a:lstStyle/>
                    <a:p>
                      <a:pPr marL="0" marR="0">
                        <a:spcBef>
                          <a:spcPts val="1200"/>
                        </a:spcBef>
                        <a:spcAft>
                          <a:spcPts val="1200"/>
                        </a:spcAft>
                        <a:buNone/>
                      </a:pPr>
                      <a:r>
                        <a:rPr lang="en-US" sz="1200">
                          <a:effectLst/>
                          <a:latin typeface="Aptos" panose="020B0004020202020204" pitchFamily="34" charset="0"/>
                        </a:rPr>
                        <a:t>51% of security pros noted incidents in 2025 </a:t>
                      </a:r>
                      <a:endParaRPr lang="en-US" sz="1200">
                        <a:effectLst/>
                        <a:latin typeface="Aptos" panose="020B0004020202020204" pitchFamily="34" charset="0"/>
                        <a:ea typeface="Aptos" panose="020B0004020202020204" pitchFamily="34" charset="0"/>
                        <a:cs typeface="Aptos" panose="020B0004020202020204" pitchFamily="34" charset="0"/>
                      </a:endParaRPr>
                    </a:p>
                  </a:txBody>
                  <a:tcPr marL="9525" marR="9525" marT="9525" marB="9525" anchor="ctr"/>
                </a:tc>
                <a:extLst>
                  <a:ext uri="{0D108BD9-81ED-4DB2-BD59-A6C34878D82A}">
                    <a16:rowId xmlns:a16="http://schemas.microsoft.com/office/drawing/2014/main" val="1091272794"/>
                  </a:ext>
                </a:extLst>
              </a:tr>
              <a:tr h="299406">
                <a:tc>
                  <a:txBody>
                    <a:bodyPr/>
                    <a:lstStyle/>
                    <a:p>
                      <a:pPr marL="0" marR="0">
                        <a:spcBef>
                          <a:spcPts val="1200"/>
                        </a:spcBef>
                        <a:spcAft>
                          <a:spcPts val="1200"/>
                        </a:spcAft>
                        <a:buNone/>
                      </a:pPr>
                      <a:r>
                        <a:rPr lang="en-US" sz="1200" dirty="0">
                          <a:effectLst/>
                          <a:latin typeface="Aptos" panose="020B0004020202020204" pitchFamily="34" charset="0"/>
                        </a:rPr>
                        <a:t>Phishing-based title scams</a:t>
                      </a:r>
                      <a:endParaRPr lang="en-US" sz="1200" dirty="0">
                        <a:effectLst/>
                        <a:latin typeface="Aptos" panose="020B0004020202020204" pitchFamily="34" charset="0"/>
                        <a:ea typeface="Aptos" panose="020B0004020202020204" pitchFamily="34" charset="0"/>
                        <a:cs typeface="Aptos" panose="020B0004020202020204" pitchFamily="34" charset="0"/>
                      </a:endParaRPr>
                    </a:p>
                  </a:txBody>
                  <a:tcPr marL="9525" marR="9525" marT="9525" marB="9525" anchor="ctr"/>
                </a:tc>
                <a:tc>
                  <a:txBody>
                    <a:bodyPr/>
                    <a:lstStyle/>
                    <a:p>
                      <a:pPr marL="0" marR="0">
                        <a:spcBef>
                          <a:spcPts val="1200"/>
                        </a:spcBef>
                        <a:spcAft>
                          <a:spcPts val="1200"/>
                        </a:spcAft>
                        <a:buNone/>
                      </a:pPr>
                      <a:r>
                        <a:rPr lang="en-US" sz="1200" dirty="0">
                          <a:effectLst/>
                          <a:latin typeface="Aptos" panose="020B0004020202020204" pitchFamily="34" charset="0"/>
                        </a:rPr>
                        <a:t>53% of mortgage scams impersonate title agents/lenders </a:t>
                      </a:r>
                      <a:endParaRPr lang="en-US" sz="1200" dirty="0">
                        <a:effectLst/>
                        <a:latin typeface="Aptos" panose="020B0004020202020204" pitchFamily="34" charset="0"/>
                        <a:ea typeface="Aptos" panose="020B0004020202020204" pitchFamily="34" charset="0"/>
                        <a:cs typeface="Aptos" panose="020B0004020202020204" pitchFamily="34" charset="0"/>
                      </a:endParaRPr>
                    </a:p>
                  </a:txBody>
                  <a:tcPr marL="9525" marR="9525" marT="9525" marB="9525" anchor="ctr"/>
                </a:tc>
                <a:extLst>
                  <a:ext uri="{0D108BD9-81ED-4DB2-BD59-A6C34878D82A}">
                    <a16:rowId xmlns:a16="http://schemas.microsoft.com/office/drawing/2014/main" val="3566835154"/>
                  </a:ext>
                </a:extLst>
              </a:tr>
            </a:tbl>
          </a:graphicData>
        </a:graphic>
      </p:graphicFrame>
    </p:spTree>
    <p:extLst>
      <p:ext uri="{BB962C8B-B14F-4D97-AF65-F5344CB8AC3E}">
        <p14:creationId xmlns:p14="http://schemas.microsoft.com/office/powerpoint/2010/main" val="38866063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6EACF-AD0E-373A-13D8-F2E0B4901FA4}"/>
              </a:ext>
            </a:extLst>
          </p:cNvPr>
          <p:cNvSpPr>
            <a:spLocks noGrp="1"/>
          </p:cNvSpPr>
          <p:nvPr>
            <p:ph type="title"/>
          </p:nvPr>
        </p:nvSpPr>
        <p:spPr/>
        <p:txBody>
          <a:bodyPr>
            <a:normAutofit/>
          </a:bodyPr>
          <a:lstStyle/>
          <a:p>
            <a:r>
              <a:rPr lang="en-US" sz="4000" dirty="0">
                <a:effectLst/>
                <a:latin typeface="Elephant" panose="02020904090505020303" pitchFamily="18" charset="0"/>
                <a:ea typeface="Times New Roman" panose="02020603050405020304" pitchFamily="18" charset="0"/>
                <a:cs typeface="Aptos" panose="020B0004020202020204" pitchFamily="34" charset="0"/>
              </a:rPr>
              <a:t>W</a:t>
            </a:r>
            <a:r>
              <a:rPr lang="en-US" sz="4000" dirty="0">
                <a:latin typeface="Elephant" panose="02020904090505020303" pitchFamily="18" charset="0"/>
                <a:ea typeface="Times New Roman" panose="02020603050405020304" pitchFamily="18" charset="0"/>
                <a:cs typeface="Aptos" panose="020B0004020202020204" pitchFamily="34" charset="0"/>
              </a:rPr>
              <a:t>hat should you do  in </a:t>
            </a:r>
            <a:r>
              <a:rPr lang="en-US" sz="4000" dirty="0">
                <a:effectLst/>
                <a:latin typeface="Elephant" panose="02020904090505020303" pitchFamily="18" charset="0"/>
                <a:ea typeface="Times New Roman" panose="02020603050405020304" pitchFamily="18" charset="0"/>
                <a:cs typeface="Aptos" panose="020B0004020202020204" pitchFamily="34" charset="0"/>
              </a:rPr>
              <a:t>the event fraud is discovered</a:t>
            </a:r>
            <a:endParaRPr lang="en-US" sz="4000" dirty="0">
              <a:latin typeface="Elephant" panose="02020904090505020303" pitchFamily="18" charset="0"/>
            </a:endParaRPr>
          </a:p>
        </p:txBody>
      </p:sp>
      <p:sp>
        <p:nvSpPr>
          <p:cNvPr id="3" name="Content Placeholder 2">
            <a:extLst>
              <a:ext uri="{FF2B5EF4-FFF2-40B4-BE49-F238E27FC236}">
                <a16:creationId xmlns:a16="http://schemas.microsoft.com/office/drawing/2014/main" id="{3BDAFE71-24FF-9B70-26DE-F77DDA982BB2}"/>
              </a:ext>
            </a:extLst>
          </p:cNvPr>
          <p:cNvSpPr>
            <a:spLocks noGrp="1"/>
          </p:cNvSpPr>
          <p:nvPr>
            <p:ph idx="1"/>
          </p:nvPr>
        </p:nvSpPr>
        <p:spPr>
          <a:xfrm>
            <a:off x="838200" y="1929384"/>
            <a:ext cx="10515600" cy="4705878"/>
          </a:xfrm>
        </p:spPr>
        <p:txBody>
          <a:bodyPr>
            <a:normAutofit fontScale="25000" lnSpcReduction="20000"/>
          </a:bodyPr>
          <a:lstStyle/>
          <a:p>
            <a:pPr marL="0" indent="0">
              <a:spcBef>
                <a:spcPts val="0"/>
              </a:spcBef>
              <a:buNone/>
            </a:pPr>
            <a:endParaRPr lang="en-US" sz="9600" dirty="0">
              <a:effectLst/>
              <a:latin typeface="Aptos" panose="020B0004020202020204" pitchFamily="34" charset="0"/>
            </a:endParaRPr>
          </a:p>
          <a:p>
            <a:pPr lvl="1">
              <a:spcBef>
                <a:spcPts val="0"/>
              </a:spcBef>
            </a:pPr>
            <a:r>
              <a:rPr lang="en-US" sz="9600" dirty="0">
                <a:effectLst/>
                <a:latin typeface="Aptos" panose="020B0004020202020204" pitchFamily="34" charset="0"/>
                <a:ea typeface="Times New Roman" panose="02020603050405020304" pitchFamily="18" charset="0"/>
                <a:cs typeface="Aptos" panose="020B0004020202020204" pitchFamily="34" charset="0"/>
              </a:rPr>
              <a:t>Contacting the financial institution</a:t>
            </a:r>
            <a:endParaRPr lang="en-US" sz="9600" dirty="0">
              <a:effectLst/>
              <a:latin typeface="Aptos" panose="020B0004020202020204" pitchFamily="34" charset="0"/>
              <a:ea typeface="Aptos" panose="020B0004020202020204" pitchFamily="34" charset="0"/>
              <a:cs typeface="Aptos" panose="020B0004020202020204" pitchFamily="34" charset="0"/>
            </a:endParaRPr>
          </a:p>
          <a:p>
            <a:pPr marL="1143000" marR="0" lvl="2" indent="-228600">
              <a:spcBef>
                <a:spcPts val="0"/>
              </a:spcBef>
              <a:spcAft>
                <a:spcPts val="0"/>
              </a:spcAft>
              <a:buFont typeface="Wingdings" panose="05000000000000000000" pitchFamily="2" charset="2"/>
              <a:buChar char=""/>
            </a:pPr>
            <a:r>
              <a:rPr lang="en-US" sz="9600" dirty="0">
                <a:effectLst/>
                <a:latin typeface="Aptos" panose="020B0004020202020204" pitchFamily="34" charset="0"/>
                <a:ea typeface="Times New Roman" panose="02020603050405020304" pitchFamily="18" charset="0"/>
                <a:cs typeface="Aptos" panose="020B0004020202020204" pitchFamily="34" charset="0"/>
              </a:rPr>
              <a:t>Placing alerts on account</a:t>
            </a:r>
            <a:endParaRPr lang="en-US" sz="9600" dirty="0">
              <a:effectLst/>
              <a:latin typeface="Aptos" panose="020B0004020202020204" pitchFamily="34" charset="0"/>
              <a:ea typeface="Aptos" panose="020B0004020202020204" pitchFamily="34" charset="0"/>
              <a:cs typeface="Aptos" panose="020B0004020202020204" pitchFamily="34" charset="0"/>
            </a:endParaRPr>
          </a:p>
          <a:p>
            <a:pPr marL="1143000" marR="0" lvl="2" indent="-228600">
              <a:spcBef>
                <a:spcPts val="0"/>
              </a:spcBef>
              <a:spcAft>
                <a:spcPts val="0"/>
              </a:spcAft>
              <a:buFont typeface="Wingdings" panose="05000000000000000000" pitchFamily="2" charset="2"/>
              <a:buChar char=""/>
            </a:pPr>
            <a:r>
              <a:rPr lang="en-US" sz="9600" dirty="0">
                <a:effectLst/>
                <a:latin typeface="Aptos" panose="020B0004020202020204" pitchFamily="34" charset="0"/>
                <a:ea typeface="Times New Roman" panose="02020603050405020304" pitchFamily="18" charset="0"/>
                <a:cs typeface="Aptos" panose="020B0004020202020204" pitchFamily="34" charset="0"/>
              </a:rPr>
              <a:t>Placing temporary holds or blocks on the account</a:t>
            </a:r>
            <a:endParaRPr lang="en-US" sz="9600" dirty="0">
              <a:effectLst/>
              <a:latin typeface="Aptos" panose="020B0004020202020204" pitchFamily="34" charset="0"/>
              <a:ea typeface="Aptos" panose="020B0004020202020204" pitchFamily="34" charset="0"/>
              <a:cs typeface="Aptos" panose="020B0004020202020204" pitchFamily="34" charset="0"/>
            </a:endParaRPr>
          </a:p>
          <a:p>
            <a:pPr marL="1143000" marR="0" lvl="2" indent="-228600">
              <a:spcBef>
                <a:spcPts val="0"/>
              </a:spcBef>
              <a:spcAft>
                <a:spcPts val="0"/>
              </a:spcAft>
              <a:buFont typeface="Wingdings" panose="05000000000000000000" pitchFamily="2" charset="2"/>
              <a:buChar char=""/>
            </a:pPr>
            <a:r>
              <a:rPr lang="en-US" sz="9600" dirty="0">
                <a:effectLst/>
                <a:latin typeface="Aptos" panose="020B0004020202020204" pitchFamily="34" charset="0"/>
                <a:ea typeface="Times New Roman" panose="02020603050405020304" pitchFamily="18" charset="0"/>
                <a:cs typeface="Aptos" panose="020B0004020202020204" pitchFamily="34" charset="0"/>
              </a:rPr>
              <a:t>Closing the account and opening a new one</a:t>
            </a:r>
          </a:p>
          <a:p>
            <a:pPr marL="914400" marR="0" lvl="2" indent="0">
              <a:spcBef>
                <a:spcPts val="0"/>
              </a:spcBef>
              <a:spcAft>
                <a:spcPts val="0"/>
              </a:spcAft>
              <a:buNone/>
            </a:pPr>
            <a:endParaRPr lang="en-US" sz="9600" dirty="0">
              <a:effectLst/>
              <a:latin typeface="Aptos" panose="020B0004020202020204" pitchFamily="34" charset="0"/>
              <a:ea typeface="Aptos" panose="020B0004020202020204" pitchFamily="34" charset="0"/>
              <a:cs typeface="Aptos" panose="020B0004020202020204" pitchFamily="34" charset="0"/>
            </a:endParaRPr>
          </a:p>
          <a:p>
            <a:pPr lvl="1">
              <a:spcBef>
                <a:spcPts val="0"/>
              </a:spcBef>
            </a:pPr>
            <a:r>
              <a:rPr lang="en-US" sz="9600" dirty="0">
                <a:effectLst/>
                <a:latin typeface="Aptos" panose="020B0004020202020204" pitchFamily="34" charset="0"/>
                <a:ea typeface="Times New Roman" panose="02020603050405020304" pitchFamily="18" charset="0"/>
                <a:cs typeface="Aptos" panose="020B0004020202020204" pitchFamily="34" charset="0"/>
              </a:rPr>
              <a:t>Contacting law enforcement</a:t>
            </a:r>
            <a:endParaRPr lang="en-US" sz="9600" dirty="0">
              <a:effectLst/>
              <a:latin typeface="Aptos" panose="020B0004020202020204" pitchFamily="34" charset="0"/>
              <a:ea typeface="Aptos" panose="020B0004020202020204" pitchFamily="34" charset="0"/>
              <a:cs typeface="Aptos" panose="020B0004020202020204" pitchFamily="34" charset="0"/>
            </a:endParaRPr>
          </a:p>
          <a:p>
            <a:pPr marL="1143000" marR="0" lvl="2" indent="-228600">
              <a:spcBef>
                <a:spcPts val="0"/>
              </a:spcBef>
              <a:spcAft>
                <a:spcPts val="0"/>
              </a:spcAft>
              <a:buFont typeface="Wingdings" panose="05000000000000000000" pitchFamily="2" charset="2"/>
              <a:buChar char=""/>
            </a:pPr>
            <a:r>
              <a:rPr lang="en-US" sz="9600" dirty="0">
                <a:effectLst/>
                <a:latin typeface="Aptos" panose="020B0004020202020204" pitchFamily="34" charset="0"/>
                <a:ea typeface="Times New Roman" panose="02020603050405020304" pitchFamily="18" charset="0"/>
                <a:cs typeface="Aptos" panose="020B0004020202020204" pitchFamily="34" charset="0"/>
              </a:rPr>
              <a:t>FBI’s IC3</a:t>
            </a:r>
            <a:endParaRPr lang="en-US" sz="9600" dirty="0">
              <a:effectLst/>
              <a:latin typeface="Aptos" panose="020B0004020202020204" pitchFamily="34" charset="0"/>
              <a:ea typeface="Aptos" panose="020B0004020202020204" pitchFamily="34" charset="0"/>
              <a:cs typeface="Aptos" panose="020B0004020202020204" pitchFamily="34" charset="0"/>
            </a:endParaRPr>
          </a:p>
          <a:p>
            <a:pPr marL="1143000" marR="0" lvl="2" indent="-228600">
              <a:spcBef>
                <a:spcPts val="0"/>
              </a:spcBef>
              <a:spcAft>
                <a:spcPts val="0"/>
              </a:spcAft>
              <a:buFont typeface="Wingdings" panose="05000000000000000000" pitchFamily="2" charset="2"/>
              <a:buChar char=""/>
            </a:pPr>
            <a:r>
              <a:rPr lang="en-US" sz="9600" dirty="0">
                <a:effectLst/>
                <a:latin typeface="Aptos" panose="020B0004020202020204" pitchFamily="34" charset="0"/>
                <a:ea typeface="Times New Roman" panose="02020603050405020304" pitchFamily="18" charset="0"/>
                <a:cs typeface="Aptos" panose="020B0004020202020204" pitchFamily="34" charset="0"/>
              </a:rPr>
              <a:t>Local law enforcement </a:t>
            </a:r>
            <a:endParaRPr lang="en-US" sz="9600" dirty="0">
              <a:effectLst/>
              <a:latin typeface="Aptos" panose="020B0004020202020204" pitchFamily="34" charset="0"/>
              <a:ea typeface="Aptos" panose="020B0004020202020204" pitchFamily="34" charset="0"/>
              <a:cs typeface="Aptos" panose="020B0004020202020204" pitchFamily="34" charset="0"/>
            </a:endParaRPr>
          </a:p>
          <a:p>
            <a:pPr lvl="1">
              <a:spcBef>
                <a:spcPts val="0"/>
              </a:spcBef>
            </a:pPr>
            <a:r>
              <a:rPr lang="en-US" sz="9600" dirty="0">
                <a:effectLst/>
                <a:latin typeface="Aptos" panose="020B0004020202020204" pitchFamily="34" charset="0"/>
                <a:ea typeface="Times New Roman" panose="02020603050405020304" pitchFamily="18" charset="0"/>
                <a:cs typeface="Aptos" panose="020B0004020202020204" pitchFamily="34" charset="0"/>
              </a:rPr>
              <a:t>Engaging their IT Dept</a:t>
            </a:r>
            <a:endParaRPr lang="en-US" sz="9600" dirty="0">
              <a:effectLst/>
              <a:latin typeface="Aptos" panose="020B0004020202020204" pitchFamily="34" charset="0"/>
              <a:ea typeface="Aptos" panose="020B0004020202020204" pitchFamily="34" charset="0"/>
              <a:cs typeface="Aptos" panose="020B0004020202020204" pitchFamily="34" charset="0"/>
            </a:endParaRPr>
          </a:p>
          <a:p>
            <a:pPr marL="1143000" marR="0" lvl="2" indent="-228600">
              <a:spcBef>
                <a:spcPts val="0"/>
              </a:spcBef>
              <a:spcAft>
                <a:spcPts val="0"/>
              </a:spcAft>
              <a:buFont typeface="Wingdings" panose="05000000000000000000" pitchFamily="2" charset="2"/>
              <a:buChar char=""/>
            </a:pPr>
            <a:r>
              <a:rPr lang="en-US" sz="9600" dirty="0">
                <a:effectLst/>
                <a:latin typeface="Aptos" panose="020B0004020202020204" pitchFamily="34" charset="0"/>
                <a:ea typeface="Times New Roman" panose="02020603050405020304" pitchFamily="18" charset="0"/>
                <a:cs typeface="Aptos" panose="020B0004020202020204" pitchFamily="34" charset="0"/>
              </a:rPr>
              <a:t>Determine the extent of the compromise (network, specific applications, specific email accounts, etc.)</a:t>
            </a:r>
            <a:endParaRPr lang="en-US" sz="9600" dirty="0">
              <a:effectLst/>
              <a:latin typeface="Aptos" panose="020B0004020202020204" pitchFamily="34" charset="0"/>
              <a:ea typeface="Aptos" panose="020B0004020202020204" pitchFamily="34" charset="0"/>
              <a:cs typeface="Aptos" panose="020B0004020202020204" pitchFamily="34" charset="0"/>
            </a:endParaRPr>
          </a:p>
          <a:p>
            <a:pPr marL="1143000" marR="0" lvl="2" indent="-228600">
              <a:spcBef>
                <a:spcPts val="0"/>
              </a:spcBef>
              <a:spcAft>
                <a:spcPts val="0"/>
              </a:spcAft>
              <a:buFont typeface="Wingdings" panose="05000000000000000000" pitchFamily="2" charset="2"/>
              <a:buChar char=""/>
            </a:pPr>
            <a:r>
              <a:rPr lang="en-US" sz="9600" dirty="0">
                <a:effectLst/>
                <a:latin typeface="Aptos" panose="020B0004020202020204" pitchFamily="34" charset="0"/>
                <a:ea typeface="Times New Roman" panose="02020603050405020304" pitchFamily="18" charset="0"/>
                <a:cs typeface="Aptos" panose="020B0004020202020204" pitchFamily="34" charset="0"/>
              </a:rPr>
              <a:t>Changing passwords to compromised email accounts or online banking services</a:t>
            </a:r>
            <a:endParaRPr lang="en-US" sz="9600" dirty="0">
              <a:effectLst/>
              <a:latin typeface="Aptos" panose="020B0004020202020204" pitchFamily="34" charset="0"/>
              <a:ea typeface="Aptos" panose="020B0004020202020204" pitchFamily="34" charset="0"/>
              <a:cs typeface="Aptos" panose="020B0004020202020204" pitchFamily="34" charset="0"/>
            </a:endParaRPr>
          </a:p>
          <a:p>
            <a:pPr marL="0" marR="0" indent="0">
              <a:spcBef>
                <a:spcPts val="0"/>
              </a:spcBef>
              <a:spcAft>
                <a:spcPts val="0"/>
              </a:spcAft>
              <a:buNone/>
            </a:pPr>
            <a:r>
              <a:rPr lang="en-US" sz="9600" dirty="0">
                <a:effectLst/>
                <a:latin typeface="Aptos" panose="020B0004020202020204" pitchFamily="34" charset="0"/>
                <a:ea typeface="Aptos" panose="020B0004020202020204" pitchFamily="34" charset="0"/>
                <a:cs typeface="Aptos" panose="020B0004020202020204" pitchFamily="34" charset="0"/>
              </a:rPr>
              <a:t> </a:t>
            </a:r>
          </a:p>
          <a:p>
            <a:endParaRPr lang="en-US" dirty="0">
              <a:latin typeface="Aptos" panose="020B0004020202020204" pitchFamily="34" charset="0"/>
            </a:endParaRPr>
          </a:p>
        </p:txBody>
      </p:sp>
      <p:pic>
        <p:nvPicPr>
          <p:cNvPr id="4" name="Picture 3">
            <a:extLst>
              <a:ext uri="{FF2B5EF4-FFF2-40B4-BE49-F238E27FC236}">
                <a16:creationId xmlns:a16="http://schemas.microsoft.com/office/drawing/2014/main" id="{87B568E0-C4E7-C361-9D08-B9B830DE954B}"/>
              </a:ext>
            </a:extLst>
          </p:cNvPr>
          <p:cNvPicPr>
            <a:picLocks noChangeAspect="1"/>
          </p:cNvPicPr>
          <p:nvPr/>
        </p:nvPicPr>
        <p:blipFill>
          <a:blip r:embed="rId2"/>
          <a:stretch>
            <a:fillRect/>
          </a:stretch>
        </p:blipFill>
        <p:spPr>
          <a:xfrm>
            <a:off x="9279835" y="6182315"/>
            <a:ext cx="2073965" cy="452947"/>
          </a:xfrm>
          <a:prstGeom prst="rect">
            <a:avLst/>
          </a:prstGeom>
        </p:spPr>
      </p:pic>
    </p:spTree>
    <p:extLst>
      <p:ext uri="{BB962C8B-B14F-4D97-AF65-F5344CB8AC3E}">
        <p14:creationId xmlns:p14="http://schemas.microsoft.com/office/powerpoint/2010/main" val="21342470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00111-9D1E-650A-63AF-D4447EEF3CEA}"/>
              </a:ext>
            </a:extLst>
          </p:cNvPr>
          <p:cNvSpPr>
            <a:spLocks noGrp="1"/>
          </p:cNvSpPr>
          <p:nvPr>
            <p:ph type="title"/>
          </p:nvPr>
        </p:nvSpPr>
        <p:spPr/>
        <p:txBody>
          <a:bodyPr/>
          <a:lstStyle/>
          <a:p>
            <a:r>
              <a:rPr lang="en-US" dirty="0">
                <a:latin typeface="Elephant" panose="02020904090505020303" pitchFamily="18" charset="0"/>
              </a:rPr>
              <a:t>Conclusion and Questions</a:t>
            </a:r>
          </a:p>
        </p:txBody>
      </p:sp>
      <p:sp>
        <p:nvSpPr>
          <p:cNvPr id="3" name="Content Placeholder 2">
            <a:extLst>
              <a:ext uri="{FF2B5EF4-FFF2-40B4-BE49-F238E27FC236}">
                <a16:creationId xmlns:a16="http://schemas.microsoft.com/office/drawing/2014/main" id="{2DFD1C9D-12F1-D683-BD5A-42D8E9155AF6}"/>
              </a:ext>
            </a:extLst>
          </p:cNvPr>
          <p:cNvSpPr>
            <a:spLocks noGrp="1"/>
          </p:cNvSpPr>
          <p:nvPr>
            <p:ph idx="1"/>
          </p:nvPr>
        </p:nvSpPr>
        <p:spPr>
          <a:xfrm>
            <a:off x="838200" y="1929383"/>
            <a:ext cx="10515600" cy="4563491"/>
          </a:xfrm>
        </p:spPr>
        <p:txBody>
          <a:bodyPr>
            <a:noAutofit/>
          </a:bodyPr>
          <a:lstStyle/>
          <a:p>
            <a:r>
              <a:rPr lang="en-US" sz="2400" dirty="0">
                <a:latin typeface="Aptos" panose="020B0004020202020204" pitchFamily="34" charset="0"/>
              </a:rPr>
              <a:t>Using Technology to safeguard payments from fraud perpetrators is necessary to detect and prevent financial losses from fraud attacks and always have strategies and solutions to protect your organization against the following:</a:t>
            </a:r>
          </a:p>
          <a:p>
            <a:r>
              <a:rPr lang="en-US" sz="2400" dirty="0">
                <a:latin typeface="Aptos" panose="020B0004020202020204" pitchFamily="34" charset="0"/>
              </a:rPr>
              <a:t>Spamming-unsolicited messages</a:t>
            </a:r>
          </a:p>
          <a:p>
            <a:r>
              <a:rPr lang="en-US" sz="2400" dirty="0">
                <a:latin typeface="Aptos" panose="020B0004020202020204" pitchFamily="34" charset="0"/>
              </a:rPr>
              <a:t>Spoofing- emails impersonating individual or organizations</a:t>
            </a:r>
          </a:p>
          <a:p>
            <a:r>
              <a:rPr lang="en-US" sz="2400" dirty="0">
                <a:latin typeface="Aptos" panose="020B0004020202020204" pitchFamily="34" charset="0"/>
              </a:rPr>
              <a:t>Phishing- apparently legitimate emails requesting sensitive information</a:t>
            </a:r>
          </a:p>
          <a:p>
            <a:r>
              <a:rPr lang="en-US" sz="2400" dirty="0">
                <a:latin typeface="Aptos" panose="020B0004020202020204" pitchFamily="34" charset="0"/>
              </a:rPr>
              <a:t>Ransomware and malware- fraudsters can take control of files, databases or other sensitive information and sell it to other parties, the Dark Web or hold it to ransom</a:t>
            </a:r>
            <a:r>
              <a:rPr lang="en-US" sz="2400" dirty="0"/>
              <a:t>. </a:t>
            </a:r>
          </a:p>
        </p:txBody>
      </p:sp>
      <p:pic>
        <p:nvPicPr>
          <p:cNvPr id="4" name="Picture 3">
            <a:extLst>
              <a:ext uri="{FF2B5EF4-FFF2-40B4-BE49-F238E27FC236}">
                <a16:creationId xmlns:a16="http://schemas.microsoft.com/office/drawing/2014/main" id="{55AF02E3-078D-C4F7-53F5-97814F93D1AF}"/>
              </a:ext>
            </a:extLst>
          </p:cNvPr>
          <p:cNvPicPr>
            <a:picLocks noChangeAspect="1"/>
          </p:cNvPicPr>
          <p:nvPr/>
        </p:nvPicPr>
        <p:blipFill>
          <a:blip r:embed="rId2"/>
          <a:stretch>
            <a:fillRect/>
          </a:stretch>
        </p:blipFill>
        <p:spPr>
          <a:xfrm>
            <a:off x="9279835" y="6028566"/>
            <a:ext cx="2073965" cy="464308"/>
          </a:xfrm>
          <a:prstGeom prst="rect">
            <a:avLst/>
          </a:prstGeom>
        </p:spPr>
      </p:pic>
    </p:spTree>
    <p:extLst>
      <p:ext uri="{BB962C8B-B14F-4D97-AF65-F5344CB8AC3E}">
        <p14:creationId xmlns:p14="http://schemas.microsoft.com/office/powerpoint/2010/main" val="1931538841"/>
      </p:ext>
    </p:extLst>
  </p:cSld>
  <p:clrMapOvr>
    <a:masterClrMapping/>
  </p:clrMapOvr>
</p:sld>
</file>

<file path=ppt/theme/theme1.xml><?xml version="1.0" encoding="utf-8"?>
<a:theme xmlns:a="http://schemas.openxmlformats.org/drawingml/2006/main" name="SketchyVTI">
  <a:themeElements>
    <a:clrScheme name="AnalogousFromDarkSeedLeftStep">
      <a:dk1>
        <a:srgbClr val="000000"/>
      </a:dk1>
      <a:lt1>
        <a:srgbClr val="FFFFFF"/>
      </a:lt1>
      <a:dk2>
        <a:srgbClr val="412E24"/>
      </a:dk2>
      <a:lt2>
        <a:srgbClr val="E8E2E8"/>
      </a:lt2>
      <a:accent1>
        <a:srgbClr val="47B547"/>
      </a:accent1>
      <a:accent2>
        <a:srgbClr val="6CB13B"/>
      </a:accent2>
      <a:accent3>
        <a:srgbClr val="98A942"/>
      </a:accent3>
      <a:accent4>
        <a:srgbClr val="B1933B"/>
      </a:accent4>
      <a:accent5>
        <a:srgbClr val="C3744D"/>
      </a:accent5>
      <a:accent6>
        <a:srgbClr val="B13B45"/>
      </a:accent6>
      <a:hlink>
        <a:srgbClr val="AF743A"/>
      </a:hlink>
      <a:folHlink>
        <a:srgbClr val="7F7F7F"/>
      </a:folHlink>
    </a:clrScheme>
    <a:fontScheme name="Custom 2">
      <a:majorFont>
        <a:latin typeface="Modern Love"/>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1558</TotalTime>
  <Words>2033</Words>
  <Application>Microsoft Office PowerPoint</Application>
  <PresentationFormat>Widescreen</PresentationFormat>
  <Paragraphs>135</Paragraphs>
  <Slides>15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Aptos</vt:lpstr>
      <vt:lpstr>Arial</vt:lpstr>
      <vt:lpstr>Elephant</vt:lpstr>
      <vt:lpstr>Modern Love</vt:lpstr>
      <vt:lpstr>The Hand</vt:lpstr>
      <vt:lpstr>Wingdings</vt:lpstr>
      <vt:lpstr>SketchyVTI</vt:lpstr>
      <vt:lpstr>Business Accounts  Financial and Fraud   Protection Options and Tips</vt:lpstr>
      <vt:lpstr>Preventing Fraud  </vt:lpstr>
      <vt:lpstr>Tips to Avoid Being a Financial Victim </vt:lpstr>
      <vt:lpstr>Fraud Threats To Your Organization</vt:lpstr>
      <vt:lpstr>Fraud Threats To Your Organization</vt:lpstr>
      <vt:lpstr>Fraud Threats To Your Organization</vt:lpstr>
      <vt:lpstr>Bank Fraud Prevention Tools</vt:lpstr>
      <vt:lpstr>Impact of Fraud  </vt:lpstr>
      <vt:lpstr>Cybersecurity Basics</vt:lpstr>
      <vt:lpstr>Fraud Statistics</vt:lpstr>
      <vt:lpstr>Fraud Statistics</vt:lpstr>
      <vt:lpstr>Fraud Statistics </vt:lpstr>
      <vt:lpstr>Fraud Statistics </vt:lpstr>
      <vt:lpstr>What should you do  in the event fraud is discovered</vt:lpstr>
      <vt:lpstr>Conclusion and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Effie Tzaferis</dc:creator>
  <cp:lastModifiedBy>Effie Tzaferis</cp:lastModifiedBy>
  <cp:revision>52</cp:revision>
  <cp:lastPrinted>2025-09-02T15:56:03Z</cp:lastPrinted>
  <dcterms:created xsi:type="dcterms:W3CDTF">2024-07-24T15:04:42Z</dcterms:created>
  <dcterms:modified xsi:type="dcterms:W3CDTF">2025-09-02T20:55:59Z</dcterms:modified>
</cp:coreProperties>
</file>